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717" r:id="rId4"/>
    <p:sldMasterId id="2147483729" r:id="rId5"/>
    <p:sldMasterId id="2147483873" r:id="rId6"/>
    <p:sldMasterId id="2147484466" r:id="rId7"/>
    <p:sldMasterId id="2147484502" r:id="rId8"/>
    <p:sldMasterId id="2147484514" r:id="rId9"/>
    <p:sldMasterId id="2147484526" r:id="rId10"/>
    <p:sldMasterId id="2147484538" r:id="rId11"/>
    <p:sldMasterId id="2147484550" r:id="rId12"/>
    <p:sldMasterId id="2147485126" r:id="rId13"/>
    <p:sldMasterId id="2147485139" r:id="rId14"/>
    <p:sldMasterId id="2147485165" r:id="rId15"/>
    <p:sldMasterId id="2147485178" r:id="rId16"/>
    <p:sldMasterId id="2147485203" r:id="rId17"/>
    <p:sldMasterId id="2147485459" r:id="rId18"/>
  </p:sldMasterIdLst>
  <p:notesMasterIdLst>
    <p:notesMasterId r:id="rId95"/>
  </p:notesMasterIdLst>
  <p:sldIdLst>
    <p:sldId id="341" r:id="rId19"/>
    <p:sldId id="257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274" r:id="rId29"/>
    <p:sldId id="275" r:id="rId30"/>
    <p:sldId id="379" r:id="rId31"/>
    <p:sldId id="382" r:id="rId32"/>
    <p:sldId id="278" r:id="rId33"/>
    <p:sldId id="383" r:id="rId34"/>
    <p:sldId id="280" r:id="rId35"/>
    <p:sldId id="385" r:id="rId36"/>
    <p:sldId id="386" r:id="rId37"/>
    <p:sldId id="388" r:id="rId38"/>
    <p:sldId id="287" r:id="rId39"/>
    <p:sldId id="288" r:id="rId40"/>
    <p:sldId id="289" r:id="rId41"/>
    <p:sldId id="284" r:id="rId42"/>
    <p:sldId id="285" r:id="rId43"/>
    <p:sldId id="286" r:id="rId44"/>
    <p:sldId id="290" r:id="rId45"/>
    <p:sldId id="291" r:id="rId46"/>
    <p:sldId id="292" r:id="rId47"/>
    <p:sldId id="293" r:id="rId48"/>
    <p:sldId id="294" r:id="rId49"/>
    <p:sldId id="295" r:id="rId50"/>
    <p:sldId id="299" r:id="rId51"/>
    <p:sldId id="300" r:id="rId52"/>
    <p:sldId id="303" r:id="rId53"/>
    <p:sldId id="304" r:id="rId54"/>
    <p:sldId id="305" r:id="rId55"/>
    <p:sldId id="307" r:id="rId56"/>
    <p:sldId id="308" r:id="rId57"/>
    <p:sldId id="309" r:id="rId58"/>
    <p:sldId id="310" r:id="rId59"/>
    <p:sldId id="311" r:id="rId60"/>
    <p:sldId id="315" r:id="rId61"/>
    <p:sldId id="316" r:id="rId62"/>
    <p:sldId id="317" r:id="rId63"/>
    <p:sldId id="318" r:id="rId64"/>
    <p:sldId id="319" r:id="rId65"/>
    <p:sldId id="320" r:id="rId66"/>
    <p:sldId id="324" r:id="rId67"/>
    <p:sldId id="325" r:id="rId68"/>
    <p:sldId id="326" r:id="rId69"/>
    <p:sldId id="327" r:id="rId70"/>
    <p:sldId id="328" r:id="rId71"/>
    <p:sldId id="332" r:id="rId72"/>
    <p:sldId id="333" r:id="rId73"/>
    <p:sldId id="334" r:id="rId74"/>
    <p:sldId id="337" r:id="rId75"/>
    <p:sldId id="339" r:id="rId76"/>
    <p:sldId id="340" r:id="rId77"/>
    <p:sldId id="362" r:id="rId78"/>
    <p:sldId id="363" r:id="rId79"/>
    <p:sldId id="364" r:id="rId80"/>
    <p:sldId id="365" r:id="rId81"/>
    <p:sldId id="342" r:id="rId82"/>
    <p:sldId id="343" r:id="rId83"/>
    <p:sldId id="344" r:id="rId84"/>
    <p:sldId id="347" r:id="rId85"/>
    <p:sldId id="348" r:id="rId86"/>
    <p:sldId id="369" r:id="rId87"/>
    <p:sldId id="361" r:id="rId88"/>
    <p:sldId id="366" r:id="rId89"/>
    <p:sldId id="367" r:id="rId90"/>
    <p:sldId id="368" r:id="rId91"/>
    <p:sldId id="360" r:id="rId92"/>
    <p:sldId id="351" r:id="rId93"/>
    <p:sldId id="357" r:id="rId9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CC00FF"/>
    <a:srgbClr val="FF3300"/>
    <a:srgbClr val="FFFF00"/>
    <a:srgbClr val="0000CC"/>
    <a:srgbClr val="FFFFCC"/>
    <a:srgbClr val="FF6600"/>
    <a:srgbClr val="64DE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66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slide" Target="slides/slide58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slide" Target="slides/slide75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2524B3-4B75-423B-84D0-D8DB5310F5D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F1B7ED-1869-42BE-BCCE-925565908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86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E10D4-251D-4135-BD78-C860A6A9BE41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gi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0881-F07B-47D9-859A-92388EF732B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22F3-22BD-4B60-9184-72E709831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574E-1F5A-4EFD-87D3-94B353C8DE3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43AD-E4B5-406E-84CE-EB2754D0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FB8E-EBFF-4307-8B66-A0ED7D5399B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525F9D-2448-4D6B-BC7A-A8590A75E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62BC-F5AB-45E6-AB89-FC1D48069B6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4672-7865-467C-B7E1-D6E220D30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C6C3-E984-408A-B469-2C3735AA4D1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54F08C0-A5E3-4831-8597-B4FC82659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C2A8F-D467-4FBC-89BF-FC02A82D01C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6BAF-25FB-44D7-8C9F-912CDF4D0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96F4-4D2D-4D6E-AB7C-FE363D92CCF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F51E54-8350-48F8-AA96-3C3D3083E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89AF-CAC9-4D39-937D-5848704E838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80CB-7234-42CE-B831-801BA1488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7614-7228-457C-9DF2-02FA88E3355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EE8042-10E2-4610-A61F-D40AB8704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1CDF6E-48D8-438C-BF00-C7A29AB4E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7898-33AD-4714-A9F7-87383666969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A1A9-6E22-441F-A041-F90E4A487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7B8D-644F-4890-8EA8-C1E51992EFD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2AFD-11E3-4CE3-8BC3-F43CA146A5C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7D17-3DF5-414E-9365-70CF55E6F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19AE-EEDA-4114-BBEB-E085B3FE19A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2E97-7CF1-4589-8158-9BDBD9E13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0695-73B3-4C70-97B3-50B0CF90A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835D-1A49-49BF-9E5D-A48FD06D9D9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9D04CE-9E5A-4604-9633-D5EB9B7F98C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D8E805-82E8-4AE3-98AC-F54EA7F49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0E0A-33D7-452A-AEDD-F2908B2D219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8829-1405-491A-95D4-B33C22575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0C86B9-C848-4F95-84BB-7DFB4A67A0F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EC839B-D8DD-48E1-9811-BA60709B7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AF67-EBC5-4623-9060-4807FB027EE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0180-67B3-4F32-8B0B-2CB42E448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4294-4610-4A76-BC34-255A39A3DE5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1975-7C97-4EB5-B0D3-01505C12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843C-0226-45C9-AD64-D16ED516DC6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DE69-9AAC-40CB-B779-ABC296326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B90E3-D3FB-4485-AFCD-F814A943E67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42AAD4-2C11-431D-A326-2E59011E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7D99-A2C9-4EC5-84CA-215F18C19C6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BA61-2ABB-4534-B005-8E7EEE289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90837-F918-42C7-BBA4-CDB18C92352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2629D6-2069-44C6-8626-AC7B94134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6BA0-B9AE-41DD-AD9C-4E6DEBD4F70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9D17-2B58-42EF-8EBD-DB88A15DB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8717-60C0-4636-BC42-6FFE4BCB44B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1869-6929-4131-85C0-E1795455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F4C1-35B1-455A-B254-983E90BBF53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9267-02BA-4D12-9C9B-93469AB6E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F1A2-7DFC-4E55-BEF5-C15F1ED7BAA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71C689-177C-421A-B74E-A61334B9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75C2-BCAE-43F3-AE05-0AEEC934642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1D79-E6E4-4921-9B14-2884AC3BF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066D-16E0-43E2-951C-4A21A82631E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7D90-7539-4730-AFBB-FFBFF8713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1859-96E6-4875-8FFC-9BCBF56E586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3AA6-720D-4D50-A11B-8A4E14B88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7362C-4F63-4CC3-B9B6-AD56A80A290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C245-E0DB-4E32-901D-32A977E11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C658-8588-40C6-8B85-15954F82F8F6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079-0E09-40DA-83D2-F4E015F8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2B65-4058-45B0-9AA5-7979A84D15C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1FA9-35C6-4212-B247-FBA3C01D3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344F-1EF7-4D46-BE4F-C132652794B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117F3-4302-4A05-A922-89D768CEE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7022-C867-4403-BC62-862932886AE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CCFA-A471-4C89-AB9F-B6B089CE8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03CB-B4D2-41CD-8098-BCECE28221BC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742D-300E-4068-BCE1-0CDEDEC25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C9B9-BCDC-4263-A78E-2D63F0E6D46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98E17-8688-4EF2-987A-56A30EED1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9A11-0C99-4545-B516-922233F93AD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F90D-74DB-463A-95B7-1CF7C115A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A710D-1A02-40E1-9C3F-121CB6684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DABD-0997-4843-A4B1-824BB37B57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5486-1887-473D-A593-2F9D4FBB2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5E0F-5BE7-4440-9875-8637FF35C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63030-DEAD-4DD2-AE78-8D0D80E020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0D3B-3CAB-410B-B93C-0EEE7896A6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5065-91E2-4959-8B91-C6B6C02A6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AC4A-19CB-4DDF-ADB0-3B52583C4A2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4CBD-E548-47CC-906A-233352BF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4382-5DE7-47FB-9028-F5425D1736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05AE-2A3A-4E22-A377-9419CA8E8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8207-B2F8-491A-B1A6-217EBE80F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F4F9C-3DC9-4AC5-94BE-1F2F8ECD8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DD447-1628-4BCB-AA65-BD32EFDB0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551F-C7C8-4B30-9C61-3BEE072C0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DF08-CF58-4AB9-9CAB-B3706784C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087D-722E-4AEF-BE24-338C5C530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FC5F-18C0-468D-8C8D-2A117E4A5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B321-D265-480E-9A1B-C02763F51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3BB8-A051-464B-92D1-B739966126B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38E5-6727-4F2C-8D9F-EAC8CAE7D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98BDD-655B-42EE-8D60-3E4170ED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99FC-25F7-4D8A-9994-1622A4995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B627F-FDD5-44FA-AA21-2B67FCAFF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A9910-5B9F-4ACE-A57B-EDFC200F6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2184-4FD2-4E07-B994-7A362F427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B3069-E07A-48C3-9397-7F687AE0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B20E-81EB-4BE1-9C1A-263D41DEA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37E6-A131-41C2-AF24-B16E8B708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D55F-AA31-48B3-84EE-7E8EF01C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379A-9526-4FCC-A217-16DA9BCA9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558F-D112-4EC1-855E-5841778449B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15E2-00E0-4C69-B145-A00A0066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D378-2C64-4969-B942-D98DDD83E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074C-6EDC-4429-99FC-C43A62F23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87B4-CF4A-40F0-87C6-1E73373A1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C16C-AEF0-450D-AF38-8D2FA4C34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8BFB-CA97-4A76-97C9-C13EFB143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E346-4B18-42A0-992E-C37E1E543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1D1D-6AA9-4262-931B-5D12980BC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8C19-D832-4B76-8BD5-3CF29CB56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B17C-99AB-467B-89EA-7F089CCB4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83A7-44C9-49FD-9202-42D286334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0481-DF2D-4728-A7DB-2180AD4DA9C6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8404-347E-4AC3-9163-5AE8203B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C4EBD-39CF-43E4-A87A-8ADEC3B3E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E788-539F-42B5-B4F4-31037BC9B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C997-D971-4F0C-AF79-818D4D0C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2050-E35F-4D96-8EB2-AEB210C3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A626-15BF-42CF-B996-612914CF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23DE-81F0-4A09-A748-47678CF96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CC2D-64BF-4EC0-97D2-D8EFB5528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8091-8792-4073-9CE5-8F7854439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8B0A-9DE9-46FA-9844-79E5A73D7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F85C-3A14-460B-8AAE-37EB6EF8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9767-5762-4E6C-BA5E-449D8FBACCC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008B-8AC6-4173-A96F-427F30E48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32D7-7CC7-4187-893B-84AB32B4E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73C0-8B68-474F-93C7-86E7DAC55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2F31-9AE9-430B-ACDA-0B85136F8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12E5-5A65-46C4-91CE-994A30B07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8769-31C5-44DF-94CE-4961DFAE2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E427F-B116-43BD-A2A4-F558FC1A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D40C-52E1-40D6-B67F-8D2CBA109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F6DD-73D4-4E73-8754-3452B3B2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5060-F80C-49C4-ACAF-A19D9093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E95A-D303-430F-BF77-D41012197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19C6-8C54-4F09-B19A-4D873EFCD826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CDE6-77A7-48C2-9D81-F09C2DF2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8DCB-86B0-461F-A12A-ABE7005BB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52DC-E17D-404E-8329-601348CC2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9263-8505-4A26-9DA8-17B8FE859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DAD3-C3D6-4C9C-BB4F-85BF72D56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67DE-B935-4376-AB54-A13A63C29B4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86C0-2705-4F76-BE9E-C55640C2A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FEE2-2674-4DA3-8803-C8358E2D245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2352-3417-4A6A-B1FB-E439203F6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36C1-E5A0-431D-B525-433B4FFE434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B945-69B5-43C3-A633-FBF990B97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FB3F-256B-49D9-A9BF-ECA2F5EAB67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65B1-ADD5-453F-89ED-1CAE3DECC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5618-CFAA-4223-BC12-AF4C688B3EB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39EE-78F3-4186-8575-BBBE046EC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73E29-1C91-49F1-8848-1126ACA3DF6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A566C-3BDC-463A-8576-795D4DB9F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86BC-2C9A-465F-B760-1CA22D17D25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CBC9-239B-4DC2-8E47-977255FB9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9C37-DF1C-41A3-BA2B-362BD5C287A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3BC4-62F2-45BF-BEB8-D3DA367D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704E-F944-4ABB-95CB-138E4D11E02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EC07-E6EE-4F2C-A787-CF2A56E6E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BBBB-CCA5-40EC-9926-F9536436D0C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9AED-FEB4-4B7D-91B3-DD09D2349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93BDD-376E-42C2-91B5-D7F87244E94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911D-1E73-46FE-BA91-3440CB014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357C-D728-4808-986C-6E835600E68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B34F-C3EF-4AC2-92CA-3CA94C728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1CBE-C1A8-4179-8FBC-FBB2D8AC59C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047C-58A2-4CD9-8C43-0237C0603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3CF0-B405-4A2E-B007-616DD0A640F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3E3E-9CAE-4BAC-9DA9-7F5A1D649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0E03-25CB-48FA-85E7-CD8CEC3686B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6B0A-86C7-44BB-8A0A-1C8D235A4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7E95-796E-40EA-81C3-A823C4431E29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4B5B-074F-4A95-A28B-2845DA237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8ACC6A-A00A-449D-A2F4-21324638106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E72AB5-874E-4A07-88A2-11C72BA3D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551D-7A7E-4DCE-978E-6AD05B1BDB1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77B0-147E-4031-8D64-E1F025E92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5D1B3-AA4B-4A7E-A441-DD7C784707A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40B2E-B450-4708-BF23-FB99605FD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32284-88DC-4368-A066-9285F6A9A059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2F33-50F4-4CF3-AF87-A1B633DF2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B8A7-C5FC-4AC7-8DF1-83E632484529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141F-E828-45B5-A3D1-BA6CF782C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296E-C570-4085-9057-211ED529AC2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3A33-C531-41BF-9622-077A1C9DE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1796-103F-4D17-B7FC-37FB76CBAD7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DC77-CCA9-47DF-9EA5-CD9EC91A6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6D4089-1DB6-40FC-81A2-55C8C0122D1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2EDC52-F6FA-4EC7-AF2E-9A8F1C2A0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97E6-983F-4A31-9D15-F9569B8DA59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EF2A-9542-4F40-8F5C-E3F2B5AED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5327CE-4B28-4332-915C-7E591CB417E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730B54-93E2-4877-B1E3-425BB53F6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A95-FD1C-4761-AC83-8B0781C3E0C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2D70-A016-45FB-A40D-97E6C768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FD4B-95DD-4419-B4BA-249FC5DED709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AD7C-94D3-4185-8169-4CAB17D12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D546-BDAD-47A2-B656-E113C24AC89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85BF-9811-4189-857B-E66A67EB8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61C30-B0ED-4E26-B722-DBCDB662B5E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C045-C4EC-4BB7-A399-E48D3283E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3C91-A179-4331-A6DB-B2441BAD29B6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AE65-FFD0-43E3-A5AE-8C7DC791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9313-686E-401B-83B4-D0249F6FBA9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F25E-EF63-4893-B0EE-E009EA6AA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708F-6332-4DDA-B28E-19D2107C0C7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3BEE-ECF8-459E-90BD-0C4757E37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5B61-A076-411C-90AB-D5B93945810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535D-539A-443A-A52C-BCC1F3BDD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8312-F00C-42E6-AE83-A77A75312B1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56AF-69B7-4435-8BCF-716AA17ED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D957-AEAA-418E-BF26-38EF9D2FE8E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666A-12EE-4F09-A9E8-B08D7A11E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CC9A-B3EA-4683-94C2-96404D40521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2D24-61E6-44DC-98F1-C2743308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16D4-0E00-4E37-86F2-EF62DAF4390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7DB4-FE11-4BF2-ACE5-4AF9B660C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BFDA7-187E-423C-8198-5C1234C8DCFC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1219-E95F-4E91-8D46-86C9C934B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908A-8147-412E-B745-4EE57D628DF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1E79-C554-40F8-90B6-72EBB7958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6A3A-EDA2-46E2-9FEB-D622A0A8E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original_4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BD3D-84AC-4C89-9F04-4F447D41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original_4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B71B-8E9C-4464-B507-5FA7317D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" descr="original_4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9B75-D445-44DF-9A44-58D83CAF8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6B58-F74E-4089-B62C-A66E76FB926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46A1-8AE9-4B21-9366-DE6B9FA7E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 descr="original_4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A352-092B-4D9F-A7BF-B9BB6DBB9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7" descr="original_4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BC81-7539-45E6-BA63-33A927E19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7" descr="original_4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21E2-D3C3-4563-BC9C-F70144D4D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AE042-1CE2-4430-AA0F-B724729F5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itmap_125.bmp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170" t="22855" r="8170" b="19661"/>
          <a:stretch>
            <a:fillRect/>
          </a:stretch>
        </p:blipFill>
        <p:spPr>
          <a:xfrm>
            <a:off x="1066800" y="1399223"/>
            <a:ext cx="6995160" cy="3934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37" descr="original_4_b"/>
          <p:cNvPicPr>
            <a:picLocks noChangeAspect="1" noChangeArrowheads="1" noCrop="1"/>
          </p:cNvPicPr>
          <p:nvPr userDrawn="1"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28662"/>
            <a:ext cx="7010400" cy="5667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447800"/>
            <a:ext cx="6858000" cy="381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1E8A-D8D1-448F-8C93-487023074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AF54-ECEA-4D1B-92C7-9828E9D3F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E6C2-DFB0-4EF2-8730-B1C853571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C65D-1F46-423E-BDE9-D675FE30910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FEAB-7C74-4D9B-B0A4-9B40FFD35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BCB0-9537-46F2-BB00-62FFC395D329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13DF-6669-4915-B2C1-27553F465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C5AE-AEF6-4EDC-B9F4-8578867BFDA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6022-08C7-4393-9CDB-A181DD4A0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E260-A729-4A9F-A0E5-B846B5D200F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A073-B6D2-45AD-AE46-DF9CD8C7D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F280-51B7-4247-ACB1-45CB8EF1D30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0330-69DF-4F82-B1B3-B2B4E0BBC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ACFF-7BB6-4FFC-9A97-90BCCCCF096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3BED-E775-40B5-AF3D-34866883B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A85A-261E-41A5-AD05-E2D0C365D06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A41E-8AAF-45EE-B874-3252D2968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EE42-E8C6-4A00-8DB1-FBB98E74EAA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E02F-833E-4C58-B37A-1E286A477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88EC-6EF7-471D-B51B-0180631B377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E6B3-2DDE-40D2-9938-6478DCBEA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D80A-1412-409B-8620-0D63EDA45D3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F080A-3369-423C-96C8-CE2C738D4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EBF5-9848-4FAD-BA42-9FC5DA0888D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6156-E951-4D03-AE99-96E14C0FB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2D62-CF57-4E5C-88BF-C8755AA95E2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4BEA-0D2C-45C7-8C35-7E67E21D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02F9B5-6F94-44B8-B1C9-15ED83CBFA7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6BB876-4ADE-4FD8-AD5E-F53D9B56E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3DCD-8058-493E-9058-FED378F4675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99C9-241E-4D33-B198-09D89BBFC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DC77-69D8-49EF-AD32-5BFABAD3316A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AB08-03EE-44ED-ABD0-357BDAD47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15D872-B397-4259-8F71-CFC6EE55BA8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E29B-1864-4504-9B8E-07EF4F6C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D206-EA4B-4668-828E-D349CE16BD39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54D6F7-A8B2-4B6C-BF07-25EB00C0F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6E81C-A9AE-4633-A4F7-80AADE6FE8BE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1FA64-5AA4-4C41-B3DE-E339DDC54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CC620F-D48B-4708-9134-A97ED13E33A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AD297D-1F60-4D4C-8CE1-95FA3ABDA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1BE8-EA6A-4F81-B156-EE229135FF8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5285-7C02-4D5F-9890-CF98C05A4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69B840-6FDD-4F18-95DA-30276338C65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EBB09-E692-40F9-B9EA-1647E5C17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193B51-6E6A-4578-B484-FE3914128AF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44211C4-5CFB-4E29-A4B2-9A9C8B095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AC28-E859-4EEC-9C04-F3B3847FA90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0B45-A905-418A-A474-A92621A3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1135-9349-4021-9BBB-17AD95F313C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09C7-E03A-4078-B077-B65CD5910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0135-0E5E-420F-A077-32D8EE61B86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6845-F323-4584-93DC-FC87A5C6D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138F-E4EF-4C86-A0BD-5D4C00C056BB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EE16-85B0-4143-8C5C-4AEE0A821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251B-5641-4F8C-94D0-9BB3BA0C680D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8516-2730-42E1-875B-085C03FEF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D16B-9A13-4C61-BEDA-2F539A1E0BE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3D8A-85F3-41F1-BE6E-F4B5082C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E351-4F7B-4008-BED9-DB899F4FE61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CE44-D5AA-411E-AB04-C55D17B13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92B9-29B6-4034-9B26-F19762D35CE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3604-4707-4CBE-A48B-4F45D0930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CCC7-2409-4A41-9C02-8B8E4AF6349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BF32-5038-4821-8732-F3B9E4C8F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8828-1E0B-42F1-B058-D7014E48324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97CB-3C56-483F-A6C6-6F90A6D3D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7E5F-C006-47E3-B1CC-BD3D3577C1C3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388B-E1E6-46D9-96E3-685379D03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5D7E-3D6C-4CE2-8748-19CA6A53270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699E-BE97-4B5D-8B39-E36E12C9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0828-12F7-499C-AB08-DEBC7F5B30A1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92CF-B0C2-4482-967A-9A0A89CF3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16E1-38A5-4C8C-8FF0-6A4E54988737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3B55-732A-45DF-80CF-40E45318A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6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6.w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5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6.w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6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6.w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7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8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6.w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460336-E5BF-4B8D-AC95-5A171BF5CAF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8EACB-58F3-44BC-8B90-52B58D6C3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5" r:id="rId2"/>
    <p:sldLayoutId id="2147485274" r:id="rId3"/>
    <p:sldLayoutId id="2147485273" r:id="rId4"/>
    <p:sldLayoutId id="2147485272" r:id="rId5"/>
    <p:sldLayoutId id="2147485271" r:id="rId6"/>
    <p:sldLayoutId id="2147485270" r:id="rId7"/>
    <p:sldLayoutId id="2147485269" r:id="rId8"/>
    <p:sldLayoutId id="2147485268" r:id="rId9"/>
    <p:sldLayoutId id="2147485267" r:id="rId10"/>
    <p:sldLayoutId id="2147485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1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2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3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D748D6FC-E4AA-4C4F-9047-01E4A957D482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03EAD59-F3E8-4EC7-8EA5-0DAE3E76C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2270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52271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33" r:id="rId2"/>
    <p:sldLayoutId id="2147485434" r:id="rId3"/>
    <p:sldLayoutId id="2147485435" r:id="rId4"/>
    <p:sldLayoutId id="2147485436" r:id="rId5"/>
    <p:sldLayoutId id="2147485437" r:id="rId6"/>
    <p:sldLayoutId id="2147485438" r:id="rId7"/>
    <p:sldLayoutId id="2147485439" r:id="rId8"/>
    <p:sldLayoutId id="2147485440" r:id="rId9"/>
    <p:sldLayoutId id="2147485441" r:id="rId10"/>
    <p:sldLayoutId id="21474854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6455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C1A4457B-D726-47CB-8DD0-9B6B9EC49CA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C39A9C5F-91D2-40F0-9368-65D647F49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336" r:id="rId2"/>
    <p:sldLayoutId id="2147485444" r:id="rId3"/>
    <p:sldLayoutId id="2147485335" r:id="rId4"/>
    <p:sldLayoutId id="2147485334" r:id="rId5"/>
    <p:sldLayoutId id="2147485333" r:id="rId6"/>
    <p:sldLayoutId id="2147485445" r:id="rId7"/>
    <p:sldLayoutId id="2147485332" r:id="rId8"/>
    <p:sldLayoutId id="2147485446" r:id="rId9"/>
    <p:sldLayoutId id="2147485331" r:id="rId10"/>
    <p:sldLayoutId id="21474853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68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6BBE061D-7929-48CA-A086-34EAA45C9140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6D7DE933-62AB-4B50-88BA-46CF1D3F0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7" r:id="rId1"/>
    <p:sldLayoutId id="2147485341" r:id="rId2"/>
    <p:sldLayoutId id="2147485448" r:id="rId3"/>
    <p:sldLayoutId id="2147485340" r:id="rId4"/>
    <p:sldLayoutId id="2147485339" r:id="rId5"/>
    <p:sldLayoutId id="2147485338" r:id="rId6"/>
    <p:sldLayoutId id="2147485449" r:id="rId7"/>
    <p:sldLayoutId id="2147485450" r:id="rId8"/>
    <p:sldLayoutId id="2147485451" r:id="rId9"/>
    <p:sldLayoutId id="2147485337" r:id="rId10"/>
    <p:sldLayoutId id="21474854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9A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grpSp>
          <p:nvGrpSpPr>
            <p:cNvPr id="389131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8914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8916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8917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1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91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sp>
                <p:nvSpPr>
                  <p:cNvPr id="91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9114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9115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9115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911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91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pic>
              <p:nvPicPr>
                <p:cNvPr id="389165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6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7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8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9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70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71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72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914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8914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4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4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4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4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5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916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  <p:sp>
          <p:nvSpPr>
            <p:cNvPr id="91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altLang="ru-RU">
                <a:cs typeface="+mn-cs"/>
              </a:endParaRPr>
            </a:p>
          </p:txBody>
        </p:sp>
      </p:grpSp>
      <p:sp>
        <p:nvSpPr>
          <p:cNvPr id="38912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2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1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1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47A52B00-F09A-4DFD-9CD1-CFB1F211DA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352" r:id="rId2"/>
    <p:sldLayoutId id="2147485351" r:id="rId3"/>
    <p:sldLayoutId id="2147485350" r:id="rId4"/>
    <p:sldLayoutId id="2147485349" r:id="rId5"/>
    <p:sldLayoutId id="2147485348" r:id="rId6"/>
    <p:sldLayoutId id="2147485347" r:id="rId7"/>
    <p:sldLayoutId id="2147485346" r:id="rId8"/>
    <p:sldLayoutId id="2147485345" r:id="rId9"/>
    <p:sldLayoutId id="2147485344" r:id="rId10"/>
    <p:sldLayoutId id="2147485343" r:id="rId11"/>
    <p:sldLayoutId id="21474853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9A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3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40244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0245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0247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0248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1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1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91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4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0247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8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8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8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8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8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245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0245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5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5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6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247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40243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243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fld id="{7358E06A-36F3-418E-BB5E-6CA6330F6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363" r:id="rId2"/>
    <p:sldLayoutId id="2147485362" r:id="rId3"/>
    <p:sldLayoutId id="2147485361" r:id="rId4"/>
    <p:sldLayoutId id="2147485360" r:id="rId5"/>
    <p:sldLayoutId id="2147485359" r:id="rId6"/>
    <p:sldLayoutId id="2147485358" r:id="rId7"/>
    <p:sldLayoutId id="2147485357" r:id="rId8"/>
    <p:sldLayoutId id="2147485356" r:id="rId9"/>
    <p:sldLayoutId id="2147485355" r:id="rId10"/>
    <p:sldLayoutId id="2147485354" r:id="rId11"/>
    <p:sldLayoutId id="21474853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9A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5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42906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2907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2910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2910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1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1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91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4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2910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10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10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10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10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10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10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10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2908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2908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8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909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42905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906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fld id="{52272896-D0CA-471A-A1AC-26587D654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6" r:id="rId1"/>
    <p:sldLayoutId id="2147485374" r:id="rId2"/>
    <p:sldLayoutId id="2147485373" r:id="rId3"/>
    <p:sldLayoutId id="2147485372" r:id="rId4"/>
    <p:sldLayoutId id="2147485371" r:id="rId5"/>
    <p:sldLayoutId id="2147485370" r:id="rId6"/>
    <p:sldLayoutId id="2147485369" r:id="rId7"/>
    <p:sldLayoutId id="2147485368" r:id="rId8"/>
    <p:sldLayoutId id="2147485367" r:id="rId9"/>
    <p:sldLayoutId id="2147485366" r:id="rId10"/>
    <p:sldLayoutId id="2147485365" r:id="rId11"/>
    <p:sldLayoutId id="21474853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9A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37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442379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423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424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4242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1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1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91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4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4241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2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4239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4239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39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39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39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39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39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39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0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241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44237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237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fld id="{87358996-A4F7-4B51-AB70-B3B784325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385" r:id="rId2"/>
    <p:sldLayoutId id="2147485384" r:id="rId3"/>
    <p:sldLayoutId id="2147485383" r:id="rId4"/>
    <p:sldLayoutId id="2147485382" r:id="rId5"/>
    <p:sldLayoutId id="2147485381" r:id="rId6"/>
    <p:sldLayoutId id="2147485380" r:id="rId7"/>
    <p:sldLayoutId id="2147485379" r:id="rId8"/>
    <p:sldLayoutId id="2147485378" r:id="rId9"/>
    <p:sldLayoutId id="2147485377" r:id="rId10"/>
    <p:sldLayoutId id="2147485376" r:id="rId11"/>
    <p:sldLayoutId id="21474853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9A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7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grpSp>
          <p:nvGrpSpPr>
            <p:cNvPr id="467979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679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680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6802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1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1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2F1311"/>
                        </a:solidFill>
                        <a:cs typeface="+mn-cs"/>
                      </a:endParaRPr>
                    </a:p>
                  </p:txBody>
                </p:sp>
              </p:grpSp>
              <p:sp>
                <p:nvSpPr>
                  <p:cNvPr id="91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4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1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solidFill>
                        <a:srgbClr val="2F1311"/>
                      </a:solidFill>
                      <a:cs typeface="+mn-cs"/>
                    </a:endParaRPr>
                  </a:p>
                </p:txBody>
              </p:sp>
            </p:grpSp>
            <p:pic>
              <p:nvPicPr>
                <p:cNvPr id="46801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2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799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6799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99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99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99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99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99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99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0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1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2F1311"/>
                </a:solidFill>
                <a:cs typeface="+mn-cs"/>
              </a:endParaRPr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>
                <a:solidFill>
                  <a:srgbClr val="2F1311"/>
                </a:solidFill>
                <a:cs typeface="+mn-cs"/>
              </a:endParaRPr>
            </a:p>
          </p:txBody>
        </p:sp>
      </p:grpSp>
      <p:sp>
        <p:nvSpPr>
          <p:cNvPr id="46797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797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fld id="{67DEC8F8-EB96-46E9-9D9C-EFDE73EC1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396" r:id="rId2"/>
    <p:sldLayoutId id="2147485395" r:id="rId3"/>
    <p:sldLayoutId id="2147485394" r:id="rId4"/>
    <p:sldLayoutId id="2147485393" r:id="rId5"/>
    <p:sldLayoutId id="2147485392" r:id="rId6"/>
    <p:sldLayoutId id="2147485391" r:id="rId7"/>
    <p:sldLayoutId id="2147485390" r:id="rId8"/>
    <p:sldLayoutId id="2147485389" r:id="rId9"/>
    <p:sldLayoutId id="2147485388" r:id="rId10"/>
    <p:sldLayoutId id="2147485387" r:id="rId11"/>
    <p:sldLayoutId id="21474853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9A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024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" name="Rectangle 5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F1311"/>
                </a:solidFill>
                <a:cs typeface="+mn-cs"/>
              </a:defRPr>
            </a:lvl1pPr>
          </a:lstStyle>
          <a:p>
            <a:pPr>
              <a:defRPr/>
            </a:pPr>
            <a:fld id="{7DDAD451-C0B5-45F6-980A-9A34DC391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60CD4-5790-4D61-9B00-018DE8342B6F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F8A11-BA8B-42EF-BBC6-942DE1F60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6" r:id="rId2"/>
    <p:sldLayoutId id="2147485285" r:id="rId3"/>
    <p:sldLayoutId id="2147485284" r:id="rId4"/>
    <p:sldLayoutId id="2147485283" r:id="rId5"/>
    <p:sldLayoutId id="2147485282" r:id="rId6"/>
    <p:sldLayoutId id="2147485281" r:id="rId7"/>
    <p:sldLayoutId id="2147485280" r:id="rId8"/>
    <p:sldLayoutId id="2147485279" r:id="rId9"/>
    <p:sldLayoutId id="2147485278" r:id="rId10"/>
    <p:sldLayoutId id="2147485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7775F3-B794-47F5-A83C-A05FE0FFCBE4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635E24-EE69-45B6-8503-42CD76884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7" r:id="rId2"/>
    <p:sldLayoutId id="2147485296" r:id="rId3"/>
    <p:sldLayoutId id="2147485295" r:id="rId4"/>
    <p:sldLayoutId id="2147485294" r:id="rId5"/>
    <p:sldLayoutId id="2147485293" r:id="rId6"/>
    <p:sldLayoutId id="2147485292" r:id="rId7"/>
    <p:sldLayoutId id="2147485291" r:id="rId8"/>
    <p:sldLayoutId id="2147485290" r:id="rId9"/>
    <p:sldLayoutId id="2147485289" r:id="rId10"/>
    <p:sldLayoutId id="21474852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A05A3FD4-5DDB-4C4F-A5E8-3171CA9AF05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42D9C7A8-9925-4C71-8ACA-EBA43D7B6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7" r:id="rId1"/>
    <p:sldLayoutId id="2147485305" r:id="rId2"/>
    <p:sldLayoutId id="2147485398" r:id="rId3"/>
    <p:sldLayoutId id="2147485304" r:id="rId4"/>
    <p:sldLayoutId id="2147485303" r:id="rId5"/>
    <p:sldLayoutId id="2147485302" r:id="rId6"/>
    <p:sldLayoutId id="2147485399" r:id="rId7"/>
    <p:sldLayoutId id="2147485301" r:id="rId8"/>
    <p:sldLayoutId id="2147485400" r:id="rId9"/>
    <p:sldLayoutId id="2147485300" r:id="rId10"/>
    <p:sldLayoutId id="21474852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4029BCC-718F-4DB5-B575-47DF23460E78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649BFD-8E68-4E60-9F94-30D2C57AB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309" r:id="rId7"/>
    <p:sldLayoutId id="2147485308" r:id="rId8"/>
    <p:sldLayoutId id="2147485407" r:id="rId9"/>
    <p:sldLayoutId id="2147485307" r:id="rId10"/>
    <p:sldLayoutId id="2147485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441F2-C49D-41AD-B950-B96FC7D0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8" r:id="rId1"/>
    <p:sldLayoutId id="2147485409" r:id="rId2"/>
    <p:sldLayoutId id="2147485410" r:id="rId3"/>
    <p:sldLayoutId id="2147485411" r:id="rId4"/>
    <p:sldLayoutId id="2147485412" r:id="rId5"/>
    <p:sldLayoutId id="2147485413" r:id="rId6"/>
    <p:sldLayoutId id="2147485414" r:id="rId7"/>
    <p:sldLayoutId id="2147485312" r:id="rId8"/>
    <p:sldLayoutId id="2147485415" r:id="rId9"/>
    <p:sldLayoutId id="2147485311" r:id="rId10"/>
    <p:sldLayoutId id="21474853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539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9225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6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7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8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922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1539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  <a:cs typeface="+mn-cs"/>
              </a:defRPr>
            </a:lvl1pPr>
          </a:lstStyle>
          <a:p>
            <a:pPr>
              <a:defRPr/>
            </a:pPr>
            <a:fld id="{C7E60684-51C6-448B-9E9D-3C3C02030535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  <a:cs typeface="+mn-cs"/>
              </a:defRPr>
            </a:lvl1pPr>
          </a:lstStyle>
          <a:p>
            <a:pPr>
              <a:defRPr/>
            </a:pPr>
            <a:fld id="{71CD1883-98C9-4192-ADB0-33DD5E988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54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317" r:id="rId2"/>
    <p:sldLayoutId id="2147485417" r:id="rId3"/>
    <p:sldLayoutId id="2147485316" r:id="rId4"/>
    <p:sldLayoutId id="2147485315" r:id="rId5"/>
    <p:sldLayoutId id="2147485314" r:id="rId6"/>
    <p:sldLayoutId id="2147485418" r:id="rId7"/>
    <p:sldLayoutId id="2147485419" r:id="rId8"/>
    <p:sldLayoutId id="2147485420" r:id="rId9"/>
    <p:sldLayoutId id="2147485313" r:id="rId10"/>
    <p:sldLayoutId id="2147485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2768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6E40BC5F-C99E-4937-A953-1521BBEF2036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136399A7-73FB-4DCC-A713-90C56052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2" r:id="rId1"/>
    <p:sldLayoutId id="2147485321" r:id="rId2"/>
    <p:sldLayoutId id="2147485423" r:id="rId3"/>
    <p:sldLayoutId id="2147485424" r:id="rId4"/>
    <p:sldLayoutId id="2147485425" r:id="rId5"/>
    <p:sldLayoutId id="2147485426" r:id="rId6"/>
    <p:sldLayoutId id="2147485320" r:id="rId7"/>
    <p:sldLayoutId id="2147485427" r:id="rId8"/>
    <p:sldLayoutId id="2147485428" r:id="rId9"/>
    <p:sldLayoutId id="2147485319" r:id="rId10"/>
    <p:sldLayoutId id="21474853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99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E8ABA0C-75A4-4D30-8ED1-918D3D47B75C}" type="datetimeFigureOut">
              <a:rPr lang="ru-RU"/>
              <a:pPr>
                <a:defRPr/>
              </a:pPr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269C374-4411-4D8F-9226-7BB45A78E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9" r:id="rId1"/>
    <p:sldLayoutId id="2147485329" r:id="rId2"/>
    <p:sldLayoutId id="2147485430" r:id="rId3"/>
    <p:sldLayoutId id="2147485328" r:id="rId4"/>
    <p:sldLayoutId id="2147485327" r:id="rId5"/>
    <p:sldLayoutId id="2147485326" r:id="rId6"/>
    <p:sldLayoutId id="2147485325" r:id="rId7"/>
    <p:sldLayoutId id="2147485324" r:id="rId8"/>
    <p:sldLayoutId id="2147485431" r:id="rId9"/>
    <p:sldLayoutId id="2147485323" r:id="rId10"/>
    <p:sldLayoutId id="214748532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slide" Target="slide11.xml"/><Relationship Id="rId21" Type="http://schemas.openxmlformats.org/officeDocument/2006/relationships/slide" Target="slide23.xml"/><Relationship Id="rId7" Type="http://schemas.openxmlformats.org/officeDocument/2006/relationships/slide" Target="slide15.xml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28.xml"/><Relationship Id="rId2" Type="http://schemas.openxmlformats.org/officeDocument/2006/relationships/slide" Target="slide27.xml"/><Relationship Id="rId16" Type="http://schemas.openxmlformats.org/officeDocument/2006/relationships/slide" Target="slide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3.xml"/><Relationship Id="rId24" Type="http://schemas.openxmlformats.org/officeDocument/2006/relationships/slide" Target="slide26.xml"/><Relationship Id="rId5" Type="http://schemas.openxmlformats.org/officeDocument/2006/relationships/slide" Target="slide13.xml"/><Relationship Id="rId15" Type="http://schemas.openxmlformats.org/officeDocument/2006/relationships/slide" Target="slide7.xml"/><Relationship Id="rId23" Type="http://schemas.openxmlformats.org/officeDocument/2006/relationships/slide" Target="slide25.xml"/><Relationship Id="rId10" Type="http://schemas.openxmlformats.org/officeDocument/2006/relationships/slide" Target="slide18.xml"/><Relationship Id="rId19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6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8.xml"/><Relationship Id="rId3" Type="http://schemas.openxmlformats.org/officeDocument/2006/relationships/slide" Target="slide33.xml"/><Relationship Id="rId7" Type="http://schemas.openxmlformats.org/officeDocument/2006/relationships/slide" Target="slide35.xml"/><Relationship Id="rId12" Type="http://schemas.openxmlformats.org/officeDocument/2006/relationships/slide" Target="slide3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1.xml"/><Relationship Id="rId11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42.xml"/><Relationship Id="rId10" Type="http://schemas.openxmlformats.org/officeDocument/2006/relationships/slide" Target="slide30.xml"/><Relationship Id="rId4" Type="http://schemas.openxmlformats.org/officeDocument/2006/relationships/slide" Target="slide34.xml"/><Relationship Id="rId9" Type="http://schemas.openxmlformats.org/officeDocument/2006/relationships/slide" Target="slide29.xml"/><Relationship Id="rId14" Type="http://schemas.openxmlformats.org/officeDocument/2006/relationships/slide" Target="slide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slide" Target="slide6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4.xml"/><Relationship Id="rId3" Type="http://schemas.openxmlformats.org/officeDocument/2006/relationships/slide" Target="slide49.xml"/><Relationship Id="rId7" Type="http://schemas.openxmlformats.org/officeDocument/2006/relationships/slide" Target="slide53.xml"/><Relationship Id="rId12" Type="http://schemas.openxmlformats.org/officeDocument/2006/relationships/slide" Target="slide48.xml"/><Relationship Id="rId17" Type="http://schemas.openxmlformats.org/officeDocument/2006/relationships/slide" Target="slide76.xml"/><Relationship Id="rId2" Type="http://schemas.openxmlformats.org/officeDocument/2006/relationships/slide" Target="slide59.xml"/><Relationship Id="rId16" Type="http://schemas.openxmlformats.org/officeDocument/2006/relationships/slide" Target="slide75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52.xml"/><Relationship Id="rId11" Type="http://schemas.openxmlformats.org/officeDocument/2006/relationships/slide" Target="slide47.xml"/><Relationship Id="rId5" Type="http://schemas.openxmlformats.org/officeDocument/2006/relationships/slide" Target="slide51.xml"/><Relationship Id="rId15" Type="http://schemas.openxmlformats.org/officeDocument/2006/relationships/slide" Target="slide56.xml"/><Relationship Id="rId10" Type="http://schemas.openxmlformats.org/officeDocument/2006/relationships/slide" Target="slide46.xml"/><Relationship Id="rId4" Type="http://schemas.openxmlformats.org/officeDocument/2006/relationships/slide" Target="slide50.xml"/><Relationship Id="rId9" Type="http://schemas.openxmlformats.org/officeDocument/2006/relationships/slide" Target="slide45.xml"/><Relationship Id="rId14" Type="http://schemas.openxmlformats.org/officeDocument/2006/relationships/slide" Target="slide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slide" Target="sl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7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0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1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3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8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76.xml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823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823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239713"/>
            <a:ext cx="9540875" cy="7097713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482310" name="TextBox 1"/>
          <p:cNvSpPr txBox="1">
            <a:spLocks noChangeArrowheads="1"/>
          </p:cNvSpPr>
          <p:nvPr/>
        </p:nvSpPr>
        <p:spPr bwMode="auto">
          <a:xfrm>
            <a:off x="1377950" y="4437063"/>
            <a:ext cx="679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             </a:t>
            </a:r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3132138" y="1262063"/>
            <a:ext cx="315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Эрудит - шоу</a:t>
            </a:r>
          </a:p>
        </p:txBody>
      </p:sp>
      <p:sp>
        <p:nvSpPr>
          <p:cNvPr id="482314" name="WordArt 10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4968875" cy="2160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482316" name="WordArt 12"/>
          <p:cNvSpPr>
            <a:spLocks noChangeArrowheads="1" noChangeShapeType="1" noTextEdit="1"/>
          </p:cNvSpPr>
          <p:nvPr/>
        </p:nvSpPr>
        <p:spPr bwMode="auto">
          <a:xfrm>
            <a:off x="1547813" y="548680"/>
            <a:ext cx="5545137" cy="4871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Математика,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физика и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информатика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 шутку и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в серьёз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0160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80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6985000" cy="2808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6600"/>
                </a:solidFill>
              </a:rPr>
              <a:t>   </a:t>
            </a:r>
            <a:r>
              <a:rPr lang="ru-RU" altLang="ru-RU" sz="3600" b="1" smtClean="0">
                <a:solidFill>
                  <a:srgbClr val="006600"/>
                </a:solidFill>
              </a:rPr>
              <a:t>Почему пловцы, бросаясь в воду, выставляют вперед сложенные вместе руки?</a:t>
            </a:r>
          </a:p>
        </p:txBody>
      </p:sp>
      <p:sp>
        <p:nvSpPr>
          <p:cNvPr id="491523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9388" y="4292600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79388" y="4941888"/>
            <a:ext cx="7345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Для лучшей обтекаемости тела. 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588125" y="59499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10</a:t>
            </a:r>
          </a:p>
        </p:txBody>
      </p:sp>
      <p:sp>
        <p:nvSpPr>
          <p:cNvPr id="2063" name="Rectangle 6"/>
          <p:cNvSpPr>
            <a:spLocks noChangeArrowheads="1"/>
          </p:cNvSpPr>
          <p:nvPr/>
        </p:nvSpPr>
        <p:spPr bwMode="auto">
          <a:xfrm>
            <a:off x="755650" y="213042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ru-RU" sz="3200">
                <a:cs typeface="Times New Roman" pitchFamily="18" charset="0"/>
              </a:rPr>
              <a:t>X</a:t>
            </a:r>
            <a:r>
              <a:rPr lang="en-US" altLang="ru-RU" sz="3200" baseline="30000">
                <a:cs typeface="Times New Roman" pitchFamily="18" charset="0"/>
              </a:rPr>
              <a:t>2</a:t>
            </a:r>
            <a:r>
              <a:rPr lang="en-US" altLang="ru-RU" sz="3200">
                <a:cs typeface="Times New Roman" pitchFamily="18" charset="0"/>
              </a:rPr>
              <a:t>=</a:t>
            </a:r>
            <a:endParaRPr lang="en-US" altLang="ru-RU" sz="3200"/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547813" y="1989138"/>
          <a:ext cx="7343775" cy="666750"/>
        </p:xfrm>
        <a:graphic>
          <a:graphicData uri="http://schemas.openxmlformats.org/presentationml/2006/ole">
            <p:oleObj spid="_x0000_s2060" name="Формула" r:id="rId3" imgW="3035300" imgH="279400" progId="Equation.3">
              <p:embed/>
            </p:oleObj>
          </a:graphicData>
        </a:graphic>
      </p:graphicFrame>
      <p:pic>
        <p:nvPicPr>
          <p:cNvPr id="2064" name="Picture 94" descr="0004__2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2066" name="Text Box 8"/>
          <p:cNvSpPr txBox="1">
            <a:spLocks noChangeArrowheads="1"/>
          </p:cNvSpPr>
          <p:nvPr/>
        </p:nvSpPr>
        <p:spPr bwMode="auto">
          <a:xfrm>
            <a:off x="900113" y="50847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20</a:t>
            </a:r>
          </a:p>
        </p:txBody>
      </p:sp>
      <p:sp>
        <p:nvSpPr>
          <p:cNvPr id="494595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/>
              <a:t>Сколько земли в дыре глубиной 2м, шириной 2 м, длиной 2 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411413" y="458152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/>
              <a:t>Нисколько </a:t>
            </a:r>
          </a:p>
        </p:txBody>
      </p:sp>
      <p:pic>
        <p:nvPicPr>
          <p:cNvPr id="494598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5275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000" b="1" i="1" u="sng" dirty="0">
                <a:solidFill>
                  <a:srgbClr val="0000FF"/>
                </a:solidFill>
              </a:rPr>
              <a:t>Математика </a:t>
            </a:r>
            <a:r>
              <a:rPr lang="ru-RU" altLang="ru-RU" sz="6000" b="1" i="1" u="sng" dirty="0" smtClean="0">
                <a:solidFill>
                  <a:srgbClr val="0000FF"/>
                </a:solidFill>
              </a:rPr>
              <a:t>30</a:t>
            </a:r>
            <a:endParaRPr lang="ru-RU" alt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39850"/>
            <a:ext cx="6985000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6600"/>
                </a:solidFill>
              </a:rPr>
              <a:t>    </a:t>
            </a:r>
            <a:r>
              <a:rPr lang="ru-RU" altLang="ru-RU" sz="3600" b="1" smtClean="0">
                <a:solidFill>
                  <a:srgbClr val="006600"/>
                </a:solidFill>
              </a:rPr>
              <a:t>Об этой науке Цицерон сказал: «Греки изучали её, чтобы познать мир, а римляне – чтобы измерять земельные участки»</a:t>
            </a:r>
          </a:p>
        </p:txBody>
      </p:sp>
      <p:sp>
        <p:nvSpPr>
          <p:cNvPr id="495619" name="Text Box 9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9388" y="4508500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3850" y="5229225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Геометрия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84888" y="58054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3460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000" b="1" i="1" u="sng" dirty="0">
                <a:solidFill>
                  <a:srgbClr val="0000FF"/>
                </a:solidFill>
              </a:rPr>
              <a:t>Математика </a:t>
            </a:r>
            <a:r>
              <a:rPr lang="ru-RU" altLang="ru-RU" sz="6000" b="1" i="1" u="sng" dirty="0" smtClean="0">
                <a:solidFill>
                  <a:srgbClr val="0000FF"/>
                </a:solidFill>
              </a:rPr>
              <a:t>40</a:t>
            </a:r>
            <a:endParaRPr lang="ru-RU" alt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4463"/>
            <a:ext cx="7200900" cy="381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>
                <a:solidFill>
                  <a:srgbClr val="006600"/>
                </a:solidFill>
              </a:rPr>
              <a:t>   Три разных числа сначала сложили, потом их же перемножили. Сумма и произведение оказались равными. Какие это числа?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388" y="5013325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66"/>
                </a:solidFill>
              </a:rPr>
              <a:t>Ответ: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867400" y="5516563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1; 2; 3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77050" y="60928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735013" y="105251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i="1" u="sng" dirty="0" smtClean="0">
                <a:solidFill>
                  <a:schemeClr val="hlink"/>
                </a:solidFill>
                <a:latin typeface="Arial" charset="0"/>
              </a:rPr>
              <a:t>Математика 50</a:t>
            </a:r>
          </a:p>
        </p:txBody>
      </p:sp>
      <p:sp>
        <p:nvSpPr>
          <p:cNvPr id="497667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49766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97669" name="Picture 94" descr="0004__2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74870" y="2967335"/>
            <a:ext cx="35942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  <a:hlinkClick r:id="rId3" action="ppaction://hlinksldjump"/>
              </a:rPr>
              <a:t>реклама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sp>
        <p:nvSpPr>
          <p:cNvPr id="497671" name="TextBox 3"/>
          <p:cNvSpPr txBox="1">
            <a:spLocks noChangeArrowheads="1"/>
          </p:cNvSpPr>
          <p:nvPr/>
        </p:nvSpPr>
        <p:spPr bwMode="auto">
          <a:xfrm>
            <a:off x="1692275" y="4298950"/>
            <a:ext cx="518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00FF"/>
                </a:solidFill>
              </a:rPr>
              <a:t>Команды выбирают конверты, в которых предмет для рекламы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79463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000" b="1" i="1" u="sng" kern="1200" dirty="0" smtClean="0">
                <a:solidFill>
                  <a:srgbClr val="0000FF"/>
                </a:solidFill>
              </a:rPr>
              <a:t>Математика 60</a:t>
            </a:r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77975"/>
            <a:ext cx="6769100" cy="3241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</a:t>
            </a:r>
            <a:r>
              <a:rPr lang="ru-RU" sz="3600" b="1" smtClean="0">
                <a:solidFill>
                  <a:srgbClr val="006600"/>
                </a:solidFill>
              </a:rPr>
              <a:t>Что больше, произведение или сумма этих чисел: 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   0, 1, 2, 3, 4, 5, 6, 7, 8, 9? 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   Почему?</a:t>
            </a:r>
          </a:p>
        </p:txBody>
      </p:sp>
      <p:sp>
        <p:nvSpPr>
          <p:cNvPr id="499715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23850" y="4797425"/>
            <a:ext cx="72009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Сумма. </a:t>
            </a:r>
          </a:p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Произведение равно 0, а сумма - 45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804025" y="60213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2" action="ppaction://hlinksldjump"/>
              </a:rPr>
              <a:t>На главную</a:t>
            </a:r>
            <a:endParaRPr 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997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2009775"/>
            <a:ext cx="18907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70</a:t>
            </a:r>
          </a:p>
        </p:txBody>
      </p:sp>
      <p:sp>
        <p:nvSpPr>
          <p:cNvPr id="500739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/>
              <a:t>Слово, которым обозначается эта фигура, в переводе с греческого означает  «натянутая тетива». Что это? </a:t>
            </a:r>
          </a:p>
          <a:p>
            <a:pPr>
              <a:spcBef>
                <a:spcPct val="50000"/>
              </a:spcBef>
            </a:pPr>
            <a:endParaRPr lang="ru-RU" altLang="ru-RU" sz="3600"/>
          </a:p>
        </p:txBody>
      </p:sp>
      <p:sp>
        <p:nvSpPr>
          <p:cNvPr id="5" name="Прямоугольник 4"/>
          <p:cNvSpPr/>
          <p:nvPr/>
        </p:nvSpPr>
        <p:spPr>
          <a:xfrm>
            <a:off x="330170" y="420211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00741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484438" y="5589588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Гипотенуза</a:t>
            </a:r>
          </a:p>
        </p:txBody>
      </p:sp>
      <p:sp>
        <p:nvSpPr>
          <p:cNvPr id="50074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500744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6624638" cy="5476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000" b="1" i="1" u="sng" kern="1200" dirty="0" smtClean="0">
                <a:solidFill>
                  <a:srgbClr val="0000FF"/>
                </a:solidFill>
              </a:rPr>
              <a:t>Математика 80</a:t>
            </a:r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00138"/>
            <a:ext cx="7416800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Сперва назови ты за городом дом,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В котором лишь летом семьёю    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                                      живём.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Две буквы к названью приставь 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                                               заодно,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Получится то, что решать суждено.</a:t>
            </a:r>
          </a:p>
        </p:txBody>
      </p:sp>
      <p:sp>
        <p:nvSpPr>
          <p:cNvPr id="502787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79388" y="5103813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1188" y="5300663"/>
            <a:ext cx="691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Задача  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804025" y="59499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2" action="ppaction://hlinksldjump"/>
              </a:rPr>
              <a:t>На главную</a:t>
            </a:r>
            <a:endParaRPr 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i="1" u="sng" kern="1200" dirty="0" smtClean="0">
                <a:solidFill>
                  <a:srgbClr val="0000FF"/>
                </a:solidFill>
                <a:latin typeface="Calibri"/>
              </a:rPr>
              <a:t>Информатика 10</a:t>
            </a:r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22375"/>
            <a:ext cx="8229600" cy="381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Какая величина из области информатики: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- киловатт,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- килобайт,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- килобар,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- киловольт?</a:t>
            </a:r>
          </a:p>
        </p:txBody>
      </p:sp>
      <p:sp>
        <p:nvSpPr>
          <p:cNvPr id="503811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9388" y="5219700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5157788"/>
            <a:ext cx="7596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килобайт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804025" y="59499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2" action="ppaction://hlinksldjump"/>
              </a:rPr>
              <a:t>На главную</a:t>
            </a:r>
            <a:endParaRPr 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50381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916113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6600" smtClean="0">
                <a:solidFill>
                  <a:srgbClr val="FF3300"/>
                </a:solidFill>
                <a:latin typeface="Times New Roman" pitchFamily="18" charset="0"/>
              </a:rPr>
              <a:t> I </a:t>
            </a:r>
            <a:r>
              <a:rPr lang="ru-RU" altLang="ru-RU" sz="6600" smtClean="0">
                <a:solidFill>
                  <a:srgbClr val="FF3300"/>
                </a:solidFill>
                <a:latin typeface="Times New Roman" pitchFamily="18" charset="0"/>
                <a:hlinkClick r:id="rId2" action="ppaction://hlinksldjump"/>
              </a:rPr>
              <a:t>тур</a:t>
            </a:r>
            <a:endParaRPr lang="ru-RU" altLang="ru-RU" sz="66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5233" name="Group 113"/>
          <p:cNvGraphicFramePr>
            <a:graphicFrameLocks noGrp="1"/>
          </p:cNvGraphicFramePr>
          <p:nvPr/>
        </p:nvGraphicFramePr>
        <p:xfrm>
          <a:off x="395288" y="1844675"/>
          <a:ext cx="8074025" cy="2957514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/>
                  </a:extLst>
                </a:gridCol>
                <a:gridCol w="785812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  <a:gridCol w="817562">
                  <a:extLst>
                    <a:ext uri="{9D8B030D-6E8A-4147-A177-3AD203B41FA5}"/>
                  </a:extLst>
                </a:gridCol>
                <a:gridCol w="754063">
                  <a:extLst>
                    <a:ext uri="{9D8B030D-6E8A-4147-A177-3AD203B41FA5}"/>
                  </a:extLst>
                </a:gridCol>
                <a:gridCol w="785812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  <a:gridCol w="785812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</a:tblGrid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Физика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333375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5400" b="1" i="1" u="sng" kern="1200" dirty="0" smtClean="0">
                <a:solidFill>
                  <a:srgbClr val="0000FF"/>
                </a:solidFill>
                <a:latin typeface="Calibri"/>
              </a:rPr>
              <a:t>Информатика 20</a:t>
            </a:r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204913"/>
            <a:ext cx="8229600" cy="3744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   Как называется человек на компьютерном языке?</a:t>
            </a:r>
          </a:p>
          <a:p>
            <a:pPr eaLnBrk="1" hangingPunct="1">
              <a:buFontTx/>
              <a:buChar char="-"/>
            </a:pPr>
            <a:r>
              <a:rPr lang="ru-RU" b="1" smtClean="0">
                <a:solidFill>
                  <a:srgbClr val="006600"/>
                </a:solidFill>
              </a:rPr>
              <a:t>клиент</a:t>
            </a:r>
          </a:p>
          <a:p>
            <a:pPr eaLnBrk="1" hangingPunct="1">
              <a:buFontTx/>
              <a:buChar char="-"/>
            </a:pPr>
            <a:r>
              <a:rPr lang="ru-RU" b="1" smtClean="0">
                <a:solidFill>
                  <a:srgbClr val="006600"/>
                </a:solidFill>
              </a:rPr>
              <a:t>пациент </a:t>
            </a:r>
          </a:p>
          <a:p>
            <a:pPr eaLnBrk="1" hangingPunct="1">
              <a:buFontTx/>
              <a:buChar char="-"/>
            </a:pPr>
            <a:r>
              <a:rPr lang="ru-RU" b="1" smtClean="0">
                <a:solidFill>
                  <a:srgbClr val="006600"/>
                </a:solidFill>
              </a:rPr>
              <a:t>пользователь</a:t>
            </a:r>
          </a:p>
          <a:p>
            <a:pPr eaLnBrk="1" hangingPunct="1">
              <a:buFontTx/>
              <a:buChar char="-"/>
            </a:pPr>
            <a:r>
              <a:rPr lang="ru-RU" b="1" smtClean="0">
                <a:solidFill>
                  <a:srgbClr val="006600"/>
                </a:solidFill>
              </a:rPr>
              <a:t>заказчик</a:t>
            </a:r>
          </a:p>
        </p:txBody>
      </p:sp>
      <p:sp>
        <p:nvSpPr>
          <p:cNvPr id="504835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49238" y="4929188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23850" y="5157788"/>
            <a:ext cx="7272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Пользователь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732588" y="59499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2" action="ppaction://hlinksldjump"/>
              </a:rPr>
              <a:t>На главную</a:t>
            </a:r>
            <a:endParaRPr 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altLang="ru-RU" sz="5400" b="1" i="1" u="sng" smtClean="0">
                <a:solidFill>
                  <a:schemeClr val="hlink"/>
                </a:solidFill>
              </a:rPr>
              <a:t>3</a:t>
            </a:r>
            <a:r>
              <a:rPr lang="ru-RU" alt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50688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1800" smtClean="0"/>
              <a:t>В рассказе Артура Конон-Дойля «Пляшущие человечки» преступник применял оригинальный код для записи своих угроз. Одну и ту же информацию можно передавать разными сигналами и разными способами. Сейчас игрокам предлагается расшифровать текст и объяснить способ кодирования.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800" smtClean="0">
                <a:solidFill>
                  <a:schemeClr val="folHlink"/>
                </a:solidFill>
              </a:rPr>
              <a:t>«АММАРГОРП - ЯАКОСЫВ ЯИЗЭОП, ЫТАТЬЛУЗЕР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800" smtClean="0">
                <a:solidFill>
                  <a:schemeClr val="folHlink"/>
                </a:solidFill>
              </a:rPr>
              <a:t>ЕЕ ЫТОБАР – ЯАБУРГ АЗОРП». </a:t>
            </a:r>
            <a:br>
              <a:rPr lang="ru-RU" altLang="ru-RU" sz="2800" smtClean="0">
                <a:solidFill>
                  <a:schemeClr val="folHlink"/>
                </a:solidFill>
              </a:rPr>
            </a:br>
            <a:endParaRPr lang="ru-RU" altLang="ru-RU" sz="2800" smtClean="0">
              <a:solidFill>
                <a:schemeClr val="folHlink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1600" smtClean="0">
                <a:solidFill>
                  <a:schemeClr val="folHlink"/>
                </a:solidFill>
              </a:rPr>
              <a:t/>
            </a:r>
            <a:br>
              <a:rPr lang="ru-RU" altLang="ru-RU" sz="1600" smtClean="0">
                <a:solidFill>
                  <a:schemeClr val="folHlink"/>
                </a:solidFill>
              </a:rPr>
            </a:br>
            <a:endParaRPr lang="ru-RU" altLang="ru-RU" sz="1600" smtClean="0">
              <a:solidFill>
                <a:schemeClr val="folHlink"/>
              </a:solidFill>
            </a:endParaRPr>
          </a:p>
        </p:txBody>
      </p:sp>
      <p:pic>
        <p:nvPicPr>
          <p:cNvPr id="50688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71550" y="5589588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Программа - высокая поэзия, результаты ее работы – грубая проза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altLang="ru-RU" sz="5400" b="1" i="1" u="sng" smtClean="0">
                <a:solidFill>
                  <a:schemeClr val="hlink"/>
                </a:solidFill>
              </a:rPr>
              <a:t>4</a:t>
            </a:r>
            <a:r>
              <a:rPr lang="ru-RU" alt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507907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altLang="ru-RU" b="1" smtClean="0"/>
              <a:t>Какая память стирается </a:t>
            </a:r>
            <a:r>
              <a:rPr lang="ru-RU" altLang="ru-RU" smtClean="0"/>
              <a:t>     </a:t>
            </a:r>
            <a:r>
              <a:rPr lang="ru-RU" altLang="ru-RU" b="1" smtClean="0"/>
              <a:t>при выключении компьютера?</a:t>
            </a:r>
            <a:r>
              <a:rPr lang="ru-RU" altLang="ru-RU" sz="4800" smtClean="0">
                <a:solidFill>
                  <a:schemeClr val="folHlink"/>
                </a:solidFill>
              </a:rPr>
              <a:t/>
            </a:r>
            <a:br>
              <a:rPr lang="ru-RU" altLang="ru-RU" sz="4800" smtClean="0">
                <a:solidFill>
                  <a:schemeClr val="folHlink"/>
                </a:solidFill>
              </a:rPr>
            </a:br>
            <a:endParaRPr lang="ru-RU" altLang="ru-RU" sz="4800" smtClean="0">
              <a:solidFill>
                <a:schemeClr val="folHlink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</a:rPr>
              <a:t/>
            </a:r>
            <a:br>
              <a:rPr lang="ru-RU" altLang="ru-RU" smtClean="0">
                <a:solidFill>
                  <a:schemeClr val="folHlink"/>
                </a:solidFill>
              </a:rPr>
            </a:br>
            <a:endParaRPr lang="ru-RU" altLang="ru-RU" smtClean="0">
              <a:solidFill>
                <a:schemeClr val="folHlink"/>
              </a:solidFill>
            </a:endParaRPr>
          </a:p>
        </p:txBody>
      </p:sp>
      <p:pic>
        <p:nvPicPr>
          <p:cNvPr id="50790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1478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/>
              <a:t>Оперативная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altLang="ru-RU" sz="5400" b="1" i="1" u="sng" smtClean="0">
                <a:solidFill>
                  <a:schemeClr val="hlink"/>
                </a:solidFill>
              </a:rPr>
              <a:t>5</a:t>
            </a:r>
            <a:r>
              <a:rPr lang="ru-RU" alt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50893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ru-RU" altLang="ru-RU" smtClean="0"/>
              <a:t>Устройство для вывода чертежей на бумагу. </a:t>
            </a:r>
            <a:endParaRPr lang="ru-RU" altLang="ru-RU" sz="4800" smtClean="0">
              <a:solidFill>
                <a:schemeClr val="folHlink"/>
              </a:solidFill>
            </a:endParaRPr>
          </a:p>
          <a:p>
            <a:pPr marL="609600" indent="-609600">
              <a:buFont typeface="Arial" charset="0"/>
              <a:buNone/>
            </a:pPr>
            <a:r>
              <a:rPr lang="ru-RU" altLang="ru-RU" smtClean="0">
                <a:solidFill>
                  <a:schemeClr val="folHlink"/>
                </a:solidFill>
              </a:rPr>
              <a:t/>
            </a:r>
            <a:br>
              <a:rPr lang="ru-RU" altLang="ru-RU" smtClean="0">
                <a:solidFill>
                  <a:schemeClr val="folHlink"/>
                </a:solidFill>
              </a:rPr>
            </a:br>
            <a:endParaRPr lang="ru-RU" altLang="ru-RU" smtClean="0">
              <a:solidFill>
                <a:schemeClr val="folHlink"/>
              </a:solidFill>
            </a:endParaRPr>
          </a:p>
        </p:txBody>
      </p:sp>
      <p:pic>
        <p:nvPicPr>
          <p:cNvPr id="50893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ПЛОТТЕР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1452563"/>
            <a:ext cx="5238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altLang="ru-RU" sz="5400" b="1" i="1" u="sng" smtClean="0">
                <a:solidFill>
                  <a:schemeClr val="hlink"/>
                </a:solidFill>
              </a:rPr>
              <a:t>6</a:t>
            </a:r>
            <a:r>
              <a:rPr lang="ru-RU" alt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509955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r>
              <a:rPr lang="ru-RU" altLang="ru-RU" smtClean="0"/>
              <a:t>Кулер – это 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50995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3970" y="30527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1188" y="4365625"/>
            <a:ext cx="5400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Компьютерный кулер – устройство, предназначенное для охлаждения какого-либо компьютерного компонента. </a:t>
            </a: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916113"/>
            <a:ext cx="2305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981075"/>
            <a:ext cx="30226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altLang="ru-RU" sz="5400" b="1" i="1" u="sng" smtClean="0">
                <a:solidFill>
                  <a:schemeClr val="hlink"/>
                </a:solidFill>
              </a:rPr>
              <a:t>7</a:t>
            </a:r>
            <a:r>
              <a:rPr lang="ru-RU" altLang="ru-RU" sz="5400" b="1" i="1" u="sng" smtClean="0">
                <a:solidFill>
                  <a:schemeClr val="hlink"/>
                </a:solidFill>
              </a:rPr>
              <a:t>0</a:t>
            </a:r>
            <a:r>
              <a:rPr lang="ru-RU" altLang="ru-RU" smtClean="0"/>
              <a:t> </a:t>
            </a:r>
          </a:p>
        </p:txBody>
      </p:sp>
      <p:pic>
        <p:nvPicPr>
          <p:cNvPr id="510979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533" y="247650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9750" y="342900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/>
              <a:t>мышьяк.</a:t>
            </a:r>
            <a:r>
              <a:rPr lang="ru-RU" altLang="ru-RU"/>
              <a:t> </a:t>
            </a:r>
          </a:p>
        </p:txBody>
      </p:sp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39358">
            <a:off x="2627313" y="-315913"/>
            <a:ext cx="4295775" cy="539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0983" name="AutoShape 12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smtClean="0"/>
              <a:t>Слово обозначающее имя этого химического элемента, </a:t>
            </a:r>
          </a:p>
          <a:p>
            <a:pPr>
              <a:lnSpc>
                <a:spcPct val="80000"/>
              </a:lnSpc>
            </a:pPr>
            <a:r>
              <a:rPr lang="ru-RU" altLang="ru-RU" sz="2400" smtClean="0"/>
              <a:t>известного своими отравляющими свойствами, состоит из    названий двух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altLang="ru-RU" sz="5400" b="1" i="1" u="sng" smtClean="0">
                <a:solidFill>
                  <a:schemeClr val="hlink"/>
                </a:solidFill>
              </a:rPr>
              <a:t>8</a:t>
            </a:r>
            <a:r>
              <a:rPr lang="ru-RU" alt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51200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9750" y="1600200"/>
            <a:ext cx="8147050" cy="1973263"/>
          </a:xfrm>
        </p:spPr>
        <p:txBody>
          <a:bodyPr/>
          <a:lstStyle/>
          <a:p>
            <a:pPr marL="609600" indent="-609600"/>
            <a:r>
              <a:rPr lang="ru-RU" altLang="ru-RU" sz="2400" smtClean="0"/>
              <a:t>Рассказывают, что черепаха Тортилла отдала золотой ключик Буратино не так просто , а вынесла 3 коробочки : красную, жёлтую и зелёную. На красной коробочке было написано : " Здесь золотой ключик "; на жёлтой - "Зелёная коробочка пуста "; а на зелёной - "Здесь сидит змея ".</a:t>
            </a:r>
            <a:r>
              <a:rPr lang="ru-RU" altLang="ru-RU" sz="2400" b="1" i="1" smtClean="0"/>
              <a:t>  </a:t>
            </a:r>
            <a:r>
              <a:rPr lang="ru-RU" altLang="ru-RU" sz="2400" smtClean="0"/>
              <a:t>Все надписи неверны. Где золотой ключик ? </a:t>
            </a:r>
            <a:br>
              <a:rPr lang="ru-RU" altLang="ru-RU" sz="2400" smtClean="0"/>
            </a:br>
            <a:endParaRPr lang="ru-RU" altLang="ru-RU" sz="2400" smtClean="0"/>
          </a:p>
          <a:p>
            <a:pPr marL="609600" indent="-609600">
              <a:buFont typeface="Arial" charset="0"/>
              <a:buNone/>
            </a:pP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pic>
        <p:nvPicPr>
          <p:cNvPr id="51200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 зеленой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600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ru-RU" sz="6000" smtClean="0">
                <a:solidFill>
                  <a:srgbClr val="FF3300"/>
                </a:solidFill>
                <a:latin typeface="Times New Roman" pitchFamily="18" charset="0"/>
                <a:hlinkClick r:id="rId2" action="ppaction://hlinksldjump"/>
              </a:rPr>
              <a:t>II </a:t>
            </a:r>
            <a:r>
              <a:rPr lang="ru-RU" altLang="ru-RU" sz="6000" smtClean="0">
                <a:solidFill>
                  <a:srgbClr val="FF3300"/>
                </a:solidFill>
                <a:latin typeface="Times New Roman" pitchFamily="18" charset="0"/>
                <a:hlinkClick r:id="rId2" action="ppaction://hlinksldjump"/>
              </a:rPr>
              <a:t>тур</a:t>
            </a:r>
            <a:endParaRPr lang="ru-RU" altLang="ru-RU" sz="60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513069" name="Group 45"/>
          <p:cNvGraphicFramePr>
            <a:graphicFrameLocks noGrp="1"/>
          </p:cNvGraphicFramePr>
          <p:nvPr>
            <p:ph idx="1"/>
          </p:nvPr>
        </p:nvGraphicFramePr>
        <p:xfrm>
          <a:off x="395288" y="1428750"/>
          <a:ext cx="8137525" cy="2957513"/>
        </p:xfrm>
        <a:graphic>
          <a:graphicData uri="http://schemas.openxmlformats.org/drawingml/2006/table">
            <a:tbl>
              <a:tblPr/>
              <a:tblGrid>
                <a:gridCol w="2316162"/>
                <a:gridCol w="1084263"/>
                <a:gridCol w="1184275"/>
                <a:gridCol w="1184275"/>
                <a:gridCol w="1184275"/>
                <a:gridCol w="1184275"/>
              </a:tblGrid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8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9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0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1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2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5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6000" b="1" i="1" u="sng" smtClean="0">
                <a:solidFill>
                  <a:srgbClr val="FF0066"/>
                </a:solidFill>
              </a:rPr>
              <a:t>Физика 10</a:t>
            </a:r>
          </a:p>
        </p:txBody>
      </p:sp>
      <p:sp>
        <p:nvSpPr>
          <p:cNvPr id="51405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r>
              <a:rPr lang="ru-RU" altLang="ru-RU" sz="2000" smtClean="0"/>
              <a:t>В настоящее время широко распространены лазерные указки, авторучки, брелоки. При неосторожном обращении с таким (полупроводниковым) лазером можно:</a:t>
            </a:r>
          </a:p>
          <a:p>
            <a:pPr>
              <a:buFont typeface="Arial" charset="0"/>
              <a:buNone/>
            </a:pPr>
            <a:r>
              <a:rPr lang="ru-RU" altLang="ru-RU" sz="2000" smtClean="0"/>
              <a:t>1) вызвать ожог кожи тела;</a:t>
            </a:r>
          </a:p>
          <a:p>
            <a:pPr>
              <a:buFont typeface="Arial" charset="0"/>
              <a:buNone/>
            </a:pPr>
            <a:r>
              <a:rPr lang="ru-RU" altLang="ru-RU" sz="2000" smtClean="0"/>
              <a:t>2) прожечь костюм;</a:t>
            </a:r>
          </a:p>
          <a:p>
            <a:pPr>
              <a:buFont typeface="Arial" charset="0"/>
              <a:buNone/>
            </a:pPr>
            <a:r>
              <a:rPr lang="ru-RU" altLang="ru-RU" sz="2000" smtClean="0"/>
              <a:t>3) получить опасное облучение организма;</a:t>
            </a:r>
          </a:p>
          <a:p>
            <a:pPr>
              <a:buFont typeface="Arial" charset="0"/>
              <a:buNone/>
            </a:pPr>
            <a:r>
              <a:rPr lang="ru-RU" altLang="ru-RU" sz="2000" smtClean="0"/>
              <a:t>4) повредить сетчатку глаза при прямом попадании лазерного луча в глаз. 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514054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960438" y="90805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FFFF00"/>
                </a:solidFill>
              </a:rPr>
              <a:t>           Физика </a:t>
            </a:r>
            <a:r>
              <a:rPr lang="ru-RU" sz="6000" i="1" dirty="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ru-RU" sz="6000" i="1" dirty="0" smtClean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15075" name="Содержимое 2"/>
          <p:cNvSpPr>
            <a:spLocks noGrp="1"/>
          </p:cNvSpPr>
          <p:nvPr>
            <p:ph idx="1"/>
          </p:nvPr>
        </p:nvSpPr>
        <p:spPr>
          <a:xfrm>
            <a:off x="1403350" y="1125538"/>
            <a:ext cx="6264275" cy="290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pic>
        <p:nvPicPr>
          <p:cNvPr id="515076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41739" y="2967335"/>
            <a:ext cx="56605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  <a:hlinkClick r:id="" action="ppaction://noaction"/>
              </a:rPr>
              <a:t>ЧЕРНЫЙ ЯЩИК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682625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10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1655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smtClean="0">
                <a:solidFill>
                  <a:srgbClr val="006600"/>
                </a:solidFill>
              </a:rPr>
              <a:t>Он открыл 3 закона динамики.</a:t>
            </a:r>
          </a:p>
        </p:txBody>
      </p:sp>
      <p:sp>
        <p:nvSpPr>
          <p:cNvPr id="484355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0825" y="4581525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8313" y="5445125"/>
            <a:ext cx="7056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И. Ньютон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804025" y="60928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altLang="ru-RU" sz="6000" b="1" i="1" u="sng" smtClean="0">
                <a:solidFill>
                  <a:srgbClr val="FF0066"/>
                </a:solidFill>
                <a:latin typeface="Arial" charset="0"/>
              </a:rPr>
              <a:t>3</a:t>
            </a:r>
            <a:r>
              <a:rPr lang="ru-RU" alt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16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r>
              <a:rPr lang="ru-RU" altLang="ru-RU" sz="3600" smtClean="0"/>
              <a:t>Рука Будды,  (золотой статуи в древнегреческом хроме), которую целовали прихожане, за десятки лет заметно похудела. Священники в панике: Кто украл золото?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2863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</a:rPr>
              <a:t> Прихожане.  Каждый из них, прикасаясь к статуе, уносил с собой частички,  состоящие из сотен и даже тысяч молекул золота.</a:t>
            </a:r>
          </a:p>
        </p:txBody>
      </p:sp>
      <p:pic>
        <p:nvPicPr>
          <p:cNvPr id="516102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altLang="ru-RU" sz="6000" b="1" i="1" u="sng" smtClean="0">
                <a:solidFill>
                  <a:srgbClr val="FF0066"/>
                </a:solidFill>
                <a:latin typeface="Arial" charset="0"/>
              </a:rPr>
              <a:t>4</a:t>
            </a:r>
            <a:r>
              <a:rPr lang="ru-RU" alt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17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r>
              <a:rPr lang="ru-RU" altLang="ru-RU" sz="3600" smtClean="0"/>
              <a:t>  Почему металлическое тело кажется на ощупь холоднее, чем деревянное?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17125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35150" y="522922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000000"/>
                </a:solidFill>
              </a:rPr>
              <a:t>Металл обладает большей теплопроводностью, поэтому забирает большую часть тепла человеческого тела</a:t>
            </a:r>
          </a:p>
        </p:txBody>
      </p:sp>
      <p:pic>
        <p:nvPicPr>
          <p:cNvPr id="517127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altLang="ru-RU" sz="6000" b="1" i="1" u="sng" smtClean="0">
                <a:solidFill>
                  <a:srgbClr val="FF0066"/>
                </a:solidFill>
                <a:latin typeface="Arial" charset="0"/>
              </a:rPr>
              <a:t>5</a:t>
            </a:r>
            <a:r>
              <a:rPr lang="ru-RU" alt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18147" name="Содержимое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290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Ученый, установивший правило рычага.</a:t>
            </a:r>
            <a:endParaRPr lang="ru-RU" altLang="ru-RU" sz="24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18149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18150" name="Прямоугольник 6"/>
          <p:cNvSpPr>
            <a:spLocks noChangeArrowheads="1"/>
          </p:cNvSpPr>
          <p:nvPr/>
        </p:nvSpPr>
        <p:spPr bwMode="auto">
          <a:xfrm>
            <a:off x="928688" y="5214938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286375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</a:rPr>
              <a:t>Архимед</a:t>
            </a:r>
            <a:endParaRPr lang="ru-RU" altLang="ru-RU" sz="2800" b="1">
              <a:solidFill>
                <a:srgbClr val="FF0066"/>
              </a:solidFill>
            </a:endParaRPr>
          </a:p>
        </p:txBody>
      </p:sp>
      <p:pic>
        <p:nvPicPr>
          <p:cNvPr id="518152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53" name="Rectangle 9"/>
          <p:cNvSpPr>
            <a:spLocks noChangeArrowheads="1"/>
          </p:cNvSpPr>
          <p:nvPr/>
        </p:nvSpPr>
        <p:spPr bwMode="auto">
          <a:xfrm>
            <a:off x="4140200" y="6092825"/>
            <a:ext cx="195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На главную</a:t>
            </a:r>
            <a:endParaRPr 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6000" b="1" i="1" smtClean="0">
                <a:solidFill>
                  <a:schemeClr val="hlink"/>
                </a:solidFill>
                <a:latin typeface="Arial" charset="0"/>
              </a:rPr>
            </a:br>
            <a:endParaRPr lang="ru-RU" altLang="ru-RU" sz="6000" b="1" i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22243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8048" y="2492896"/>
            <a:ext cx="7060587" cy="156966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  <a:hlinkClick r:id="" action="ppaction://noaction"/>
              </a:rPr>
              <a:t>РАЗМИНКА</a:t>
            </a:r>
            <a:endParaRPr lang="ru-RU" sz="9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7943" y="282714"/>
            <a:ext cx="59618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МАТЕМАТИКА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20</a:t>
            </a:r>
          </a:p>
        </p:txBody>
      </p:sp>
      <p:pic>
        <p:nvPicPr>
          <p:cNvPr id="523267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2143924"/>
            <a:ext cx="6264696" cy="1669251"/>
          </a:xfrm>
          <a:prstGeom prst="rect">
            <a:avLst/>
          </a:prstGeom>
        </p:spPr>
        <p:txBody>
          <a:bodyPr>
            <a:prstTxWarp prst="textCurveDown">
              <a:avLst>
                <a:gd name="adj" fmla="val 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  <a:hlinkClick r:id="" action="ppaction://noaction"/>
              </a:rPr>
              <a:t>ЧЕРНЫЙ ЯЩИК</a:t>
            </a:r>
            <a:endParaRPr lang="ru-RU" sz="5400" b="1" kern="0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30</a:t>
            </a:r>
          </a:p>
        </p:txBody>
      </p:sp>
      <p:sp>
        <p:nvSpPr>
          <p:cNvPr id="529411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двух кошельках лежат 4 монеты,</a:t>
            </a:r>
          </a:p>
          <a:p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причём в одном кошельке монет</a:t>
            </a:r>
          </a:p>
          <a:p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вдвое больше, </a:t>
            </a:r>
          </a:p>
          <a:p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в другом. Как это может  быть?</a:t>
            </a:r>
            <a:endParaRPr lang="ru-RU" altLang="ru-RU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358" y="41338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29413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294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29417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789363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430" name="Rectangle 22"/>
          <p:cNvSpPr>
            <a:spLocks noChangeArrowheads="1"/>
          </p:cNvSpPr>
          <p:nvPr/>
        </p:nvSpPr>
        <p:spPr bwMode="auto">
          <a:xfrm>
            <a:off x="1979613" y="5157788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одном кошельке 2 монеты,</a:t>
            </a:r>
          </a:p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 в другом другие две </a:t>
            </a:r>
          </a:p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первый кошелёк.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3" name="Picture 7" descr="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4175"/>
            <a:ext cx="14747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80063" y="6357938"/>
            <a:ext cx="1176337" cy="500062"/>
          </a:xfrm>
          <a:prstGeom prst="leftArrow">
            <a:avLst>
              <a:gd name="adj1" fmla="val 50000"/>
              <a:gd name="adj2" fmla="val 5881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970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40</a:t>
            </a:r>
          </a:p>
        </p:txBody>
      </p:sp>
      <p:sp>
        <p:nvSpPr>
          <p:cNvPr id="530435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006600"/>
                </a:solidFill>
              </a:rPr>
              <a:t>Назовите три старинных русских единицы длины, которые связаны с размерами частей тела человека.</a:t>
            </a:r>
          </a:p>
          <a:p>
            <a:pPr>
              <a:spcBef>
                <a:spcPct val="50000"/>
              </a:spcBef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33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30437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04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476375" y="4652963"/>
            <a:ext cx="417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Пядь, сажень, локоть</a:t>
            </a:r>
          </a:p>
        </p:txBody>
      </p:sp>
      <p:pic>
        <p:nvPicPr>
          <p:cNvPr id="530440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50</a:t>
            </a:r>
          </a:p>
        </p:txBody>
      </p:sp>
      <p:sp>
        <p:nvSpPr>
          <p:cNvPr id="531459" name="Text Box 4"/>
          <p:cNvSpPr txBox="1">
            <a:spLocks noChangeArrowheads="1"/>
          </p:cNvSpPr>
          <p:nvPr/>
        </p:nvSpPr>
        <p:spPr bwMode="auto">
          <a:xfrm>
            <a:off x="827088" y="1196975"/>
            <a:ext cx="7632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</a:rPr>
              <a:t>Два путешественника подошли к реке одновременно. У берега была привязана лодка, в которой мог поместиться только один человек. Путешественники не умели плавать, но каждому из них удалось переправиться через реку и пойти своей дорогой. Как могла это случиться?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533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31461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4897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</a:rPr>
              <a:t>Они подошли к реке с разных сторон</a:t>
            </a:r>
          </a:p>
        </p:txBody>
      </p:sp>
      <p:sp>
        <p:nvSpPr>
          <p:cNvPr id="5314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31464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10</a:t>
            </a:r>
            <a:r>
              <a:rPr lang="ru-RU" altLang="ru-RU" smtClean="0"/>
              <a:t> </a:t>
            </a:r>
          </a:p>
        </p:txBody>
      </p:sp>
      <p:sp>
        <p:nvSpPr>
          <p:cNvPr id="53453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altLang="ru-RU" smtClean="0"/>
              <a:t>Точечный элемент экрана дисплея называется</a:t>
            </a:r>
          </a:p>
        </p:txBody>
      </p:sp>
      <p:pic>
        <p:nvPicPr>
          <p:cNvPr id="534532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3970" y="269240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627313" y="4365625"/>
            <a:ext cx="2881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пиксел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20</a:t>
            </a:r>
          </a:p>
        </p:txBody>
      </p:sp>
      <p:sp>
        <p:nvSpPr>
          <p:cNvPr id="53555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altLang="ru-RU" i="1" smtClean="0">
                <a:solidFill>
                  <a:srgbClr val="000000"/>
                </a:solidFill>
              </a:rPr>
              <a:t>Переставьте буквы так,  чтобы получилось слово, связанное с информатикой и компьютерами.</a:t>
            </a:r>
            <a:endParaRPr lang="ru-RU" altLang="ru-RU" smtClean="0">
              <a:solidFill>
                <a:srgbClr val="000000"/>
              </a:solidFill>
            </a:endParaRPr>
          </a:p>
          <a:p>
            <a:pPr marL="609600" indent="-609600" algn="ctr"/>
            <a:r>
              <a:rPr lang="ru-RU" altLang="ru-RU" b="1" smtClean="0">
                <a:solidFill>
                  <a:srgbClr val="FF0000"/>
                </a:solidFill>
              </a:rPr>
              <a:t>ФИРОЦМНИАЯ</a:t>
            </a:r>
          </a:p>
          <a:p>
            <a:pPr marL="609600" indent="-609600"/>
            <a:endParaRPr lang="ru-RU" altLang="ru-RU" smtClean="0"/>
          </a:p>
        </p:txBody>
      </p:sp>
      <p:pic>
        <p:nvPicPr>
          <p:cNvPr id="53555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4503458"/>
            <a:ext cx="2426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84998" name="Прямоугольник 2"/>
          <p:cNvSpPr>
            <a:spLocks noChangeArrowheads="1"/>
          </p:cNvSpPr>
          <p:nvPr/>
        </p:nvSpPr>
        <p:spPr bwMode="auto">
          <a:xfrm>
            <a:off x="1116013" y="6043613"/>
            <a:ext cx="159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Информация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230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20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655763"/>
            <a:ext cx="7273925" cy="2881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6600"/>
                </a:solidFill>
              </a:rPr>
              <a:t>   В какую сторону отклоняются пассажиры относительно автобуса при повороте его в левую сторону? Почему?</a:t>
            </a:r>
          </a:p>
        </p:txBody>
      </p:sp>
      <p:sp>
        <p:nvSpPr>
          <p:cNvPr id="485379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4292600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732588" y="59499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708400" y="5013325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400" b="1" i="1">
                <a:solidFill>
                  <a:srgbClr val="FF0066"/>
                </a:solidFill>
              </a:rPr>
              <a:t>В правую. Инерция</a:t>
            </a:r>
            <a:r>
              <a:rPr lang="ru-RU" altLang="ru-RU" b="1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30</a:t>
            </a:r>
          </a:p>
        </p:txBody>
      </p:sp>
      <p:sp>
        <p:nvSpPr>
          <p:cNvPr id="536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mtClean="0"/>
              <a:t>В словосочетаниях слова заменены на противоположные по смыслу. Определите исходные словосочетания. </a:t>
            </a:r>
            <a:r>
              <a:rPr lang="ru-RU" altLang="ru-RU" b="1" i="1" smtClean="0">
                <a:solidFill>
                  <a:srgbClr val="FF0000"/>
                </a:solidFill>
              </a:rPr>
              <a:t>Беззвучный микрофон.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53658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58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35150" y="4797425"/>
            <a:ext cx="410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000000"/>
                </a:solidFill>
              </a:rPr>
              <a:t>звуковая колонка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40</a:t>
            </a:r>
          </a:p>
        </p:txBody>
      </p:sp>
      <p:sp>
        <p:nvSpPr>
          <p:cNvPr id="537603" name="Rectangle 3"/>
          <p:cNvSpPr>
            <a:spLocks noGrp="1"/>
          </p:cNvSpPr>
          <p:nvPr>
            <p:ph type="body" idx="1"/>
          </p:nvPr>
        </p:nvSpPr>
        <p:spPr>
          <a:xfrm>
            <a:off x="385763" y="1165225"/>
            <a:ext cx="8229600" cy="3632200"/>
          </a:xfrm>
        </p:spPr>
        <p:txBody>
          <a:bodyPr/>
          <a:lstStyle/>
          <a:p>
            <a:r>
              <a:rPr lang="ru-RU" altLang="ru-RU" sz="2800" smtClean="0"/>
              <a:t>Отгадайте, чья это шуточная характеристика. “Он требует множества игрушек и примочек. Так и норовит задать дурацкий вопрос. Считает себя самым умным, но не может обойтись без папы или мамы. Тронь пальцем — он и заведется. Жалуется на нехватку памяти. Любит, когда с него сдувают пылинки и протирают спиртом. Всегда мечтает попасть в сети. </a:t>
            </a:r>
          </a:p>
        </p:txBody>
      </p:sp>
      <p:pic>
        <p:nvPicPr>
          <p:cNvPr id="53760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6995" y="50688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63713" y="5876925"/>
            <a:ext cx="410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Компьютер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i="1" u="sng" smtClean="0">
                <a:solidFill>
                  <a:schemeClr val="hlink"/>
                </a:solidFill>
              </a:rPr>
              <a:t>Информатика 50</a:t>
            </a:r>
          </a:p>
        </p:txBody>
      </p:sp>
      <p:sp>
        <p:nvSpPr>
          <p:cNvPr id="538627" name="Rectangle 3"/>
          <p:cNvSpPr>
            <a:spLocks noGrp="1"/>
          </p:cNvSpPr>
          <p:nvPr>
            <p:ph type="body" idx="1"/>
          </p:nvPr>
        </p:nvSpPr>
        <p:spPr>
          <a:xfrm>
            <a:off x="385763" y="1165225"/>
            <a:ext cx="8229600" cy="3632200"/>
          </a:xfrm>
        </p:spPr>
        <p:txBody>
          <a:bodyPr/>
          <a:lstStyle/>
          <a:p>
            <a:pPr marL="609600" indent="-609600"/>
            <a:endParaRPr lang="ru-RU" altLang="ru-RU" b="1" smtClean="0">
              <a:solidFill>
                <a:srgbClr val="FF0000"/>
              </a:solidFill>
            </a:endParaRPr>
          </a:p>
          <a:p>
            <a:pPr marL="609600" indent="-609600"/>
            <a:endParaRPr lang="ru-RU" altLang="ru-RU" b="1" smtClean="0">
              <a:solidFill>
                <a:srgbClr val="FF0000"/>
              </a:solidFill>
            </a:endParaRPr>
          </a:p>
        </p:txBody>
      </p:sp>
      <p:pic>
        <p:nvPicPr>
          <p:cNvPr id="5386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38630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425" y="1268413"/>
            <a:ext cx="6913563" cy="74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8000" smtClean="0">
                <a:solidFill>
                  <a:srgbClr val="800000"/>
                </a:solidFill>
                <a:latin typeface="High Tower Text"/>
              </a:rPr>
              <a:t> </a:t>
            </a:r>
            <a:r>
              <a:rPr lang="en-US" altLang="ru-RU" sz="8000" smtClean="0">
                <a:solidFill>
                  <a:srgbClr val="FF0000"/>
                </a:solidFill>
                <a:latin typeface="High Tower Text"/>
                <a:hlinkClick r:id="rId2" action="ppaction://hlinksldjump"/>
              </a:rPr>
              <a:t>III </a:t>
            </a:r>
            <a:r>
              <a:rPr lang="ru-RU" altLang="ru-RU" sz="8000" smtClean="0">
                <a:solidFill>
                  <a:srgbClr val="FF0000"/>
                </a:solidFill>
                <a:latin typeface="High Tower Text"/>
                <a:hlinkClick r:id="rId2" action="ppaction://hlinksldjump"/>
              </a:rPr>
              <a:t>тур</a:t>
            </a:r>
            <a:endParaRPr lang="ru-RU" altLang="ru-RU" sz="8000" smtClean="0">
              <a:solidFill>
                <a:srgbClr val="FF0000"/>
              </a:solidFill>
              <a:latin typeface="High Tower Text"/>
            </a:endParaRPr>
          </a:p>
        </p:txBody>
      </p:sp>
      <p:graphicFrame>
        <p:nvGraphicFramePr>
          <p:cNvPr id="542765" name="Group 45"/>
          <p:cNvGraphicFramePr>
            <a:graphicFrameLocks noGrp="1"/>
          </p:cNvGraphicFramePr>
          <p:nvPr>
            <p:ph idx="1"/>
          </p:nvPr>
        </p:nvGraphicFramePr>
        <p:xfrm>
          <a:off x="827088" y="1844675"/>
          <a:ext cx="7921625" cy="2957513"/>
        </p:xfrm>
        <a:graphic>
          <a:graphicData uri="http://schemas.openxmlformats.org/drawingml/2006/table">
            <a:tbl>
              <a:tblPr/>
              <a:tblGrid>
                <a:gridCol w="2263775"/>
                <a:gridCol w="1131887"/>
                <a:gridCol w="1130300"/>
                <a:gridCol w="1131888"/>
                <a:gridCol w="1131887"/>
                <a:gridCol w="1131888"/>
              </a:tblGrid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8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9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0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1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2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  <a:hlinkClick r:id="rId1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Физика 10</a:t>
            </a:r>
          </a:p>
        </p:txBody>
      </p:sp>
      <p:sp>
        <p:nvSpPr>
          <p:cNvPr id="543747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290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>
              <a:buFont typeface="Arial" charset="0"/>
              <a:buNone/>
            </a:pPr>
            <a:r>
              <a:rPr lang="ru-RU" altLang="ru-RU" sz="2800" smtClean="0"/>
              <a:t>Если взять два разных тела,</a:t>
            </a:r>
          </a:p>
          <a:p>
            <a:pPr>
              <a:buFont typeface="Arial" charset="0"/>
              <a:buNone/>
            </a:pPr>
            <a:r>
              <a:rPr lang="ru-RU" altLang="ru-RU" sz="2800" smtClean="0"/>
              <a:t>В жидкость опустить одну.</a:t>
            </a:r>
          </a:p>
          <a:p>
            <a:pPr>
              <a:buFont typeface="Arial" charset="0"/>
              <a:buNone/>
            </a:pPr>
            <a:r>
              <a:rPr lang="ru-RU" altLang="ru-RU" sz="2800" smtClean="0"/>
              <a:t>Почему одно всплывает,</a:t>
            </a:r>
          </a:p>
          <a:p>
            <a:pPr>
              <a:buFont typeface="Arial" charset="0"/>
              <a:buNone/>
            </a:pPr>
            <a:r>
              <a:rPr lang="ru-RU" altLang="ru-RU" sz="2800" smtClean="0"/>
              <a:t>А другое вмиг ко дну? </a:t>
            </a:r>
          </a:p>
          <a:p>
            <a:pPr eaLnBrk="1" hangingPunct="1">
              <a:buFont typeface="Arial" charset="0"/>
              <a:buNone/>
            </a:pPr>
            <a:endParaRPr lang="ru-RU" altLang="ru-RU" sz="2800" smtClean="0"/>
          </a:p>
          <a:p>
            <a:pPr eaLnBrk="1" hangingPunct="1">
              <a:buFont typeface="Arial" charset="0"/>
              <a:buNone/>
            </a:pPr>
            <a:endParaRPr lang="ru-RU" altLang="ru-RU" sz="28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52863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Тело, у которого плотность меньше, чем у жидкости, всплывает, а если плотность больше – тонет</a:t>
            </a:r>
          </a:p>
        </p:txBody>
      </p:sp>
      <p:pic>
        <p:nvPicPr>
          <p:cNvPr id="543750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Физика 20</a:t>
            </a:r>
          </a:p>
        </p:txBody>
      </p:sp>
      <p:sp>
        <p:nvSpPr>
          <p:cNvPr id="544771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290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>
              <a:buFont typeface="Arial" charset="0"/>
              <a:buNone/>
            </a:pPr>
            <a:r>
              <a:rPr lang="ru-RU" altLang="ru-RU" sz="2800" smtClean="0"/>
              <a:t>Всем поведает,</a:t>
            </a:r>
          </a:p>
          <a:p>
            <a:pPr>
              <a:buFont typeface="Arial" charset="0"/>
              <a:buNone/>
            </a:pPr>
            <a:r>
              <a:rPr lang="ru-RU" altLang="ru-RU" sz="2800" smtClean="0"/>
              <a:t>Хоть и без языка,</a:t>
            </a:r>
          </a:p>
          <a:p>
            <a:pPr>
              <a:buFont typeface="Arial" charset="0"/>
              <a:buNone/>
            </a:pPr>
            <a:r>
              <a:rPr lang="ru-RU" altLang="ru-RU" sz="2800" smtClean="0"/>
              <a:t>Когда будет ясно,</a:t>
            </a:r>
          </a:p>
          <a:p>
            <a:pPr>
              <a:buFont typeface="Arial" charset="0"/>
              <a:buNone/>
            </a:pPr>
            <a:r>
              <a:rPr lang="ru-RU" altLang="ru-RU" sz="2800" smtClean="0"/>
              <a:t>А когда облака</a:t>
            </a:r>
            <a:r>
              <a:rPr lang="ru-RU" altLang="ru-RU" sz="200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24075" y="5589588"/>
            <a:ext cx="3786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0000"/>
                </a:solidFill>
              </a:rPr>
              <a:t> Барометр</a:t>
            </a:r>
          </a:p>
        </p:txBody>
      </p:sp>
      <p:pic>
        <p:nvPicPr>
          <p:cNvPr id="544774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Физика 30</a:t>
            </a:r>
          </a:p>
        </p:txBody>
      </p:sp>
      <p:sp>
        <p:nvSpPr>
          <p:cNvPr id="545795" name="Содержимое 2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290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>
              <a:buFont typeface="Arial" charset="0"/>
              <a:buNone/>
            </a:pPr>
            <a:r>
              <a:rPr lang="ru-RU" altLang="ru-RU" smtClean="0"/>
              <a:t>Вы его в руках держали,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Когда лабораторную выполняли,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Им силу тока изменяют,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Если что-то в нём сдвигают.</a:t>
            </a:r>
            <a:r>
              <a:rPr lang="ru-RU" altLang="ru-RU" sz="200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4483" y="4275143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45797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39975" y="5445125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0000"/>
                </a:solidFill>
              </a:rPr>
              <a:t>Реостат</a:t>
            </a:r>
          </a:p>
        </p:txBody>
      </p:sp>
      <p:pic>
        <p:nvPicPr>
          <p:cNvPr id="545799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71550" y="5445125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46821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17628"/>
            <a:ext cx="46805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Физика 40</a:t>
            </a:r>
          </a:p>
        </p:txBody>
      </p:sp>
      <p:sp>
        <p:nvSpPr>
          <p:cNvPr id="546824" name="Заголовок 3"/>
          <p:cNvSpPr>
            <a:spLocks noGrp="1"/>
          </p:cNvSpPr>
          <p:nvPr>
            <p:ph type="title"/>
          </p:nvPr>
        </p:nvSpPr>
        <p:spPr>
          <a:xfrm>
            <a:off x="-1792288" y="-38100"/>
            <a:ext cx="8229601" cy="1143000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546825" name="Rectangle 9"/>
          <p:cNvSpPr>
            <a:spLocks noChangeArrowheads="1"/>
          </p:cNvSpPr>
          <p:nvPr/>
        </p:nvSpPr>
        <p:spPr bwMode="auto">
          <a:xfrm>
            <a:off x="684213" y="1125538"/>
            <a:ext cx="77993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rgbClr val="006600"/>
                </a:solidFill>
              </a:rPr>
              <a:t>Песня о двух агрегатных состояниях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rgbClr val="006600"/>
                </a:solidFill>
              </a:rPr>
              <a:t>воды,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rgbClr val="006600"/>
                </a:solidFill>
              </a:rPr>
              <a:t>одно их которых привело к гибели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rgbClr val="006600"/>
                </a:solidFill>
              </a:rPr>
              <a:t>«Титаника»</a:t>
            </a:r>
          </a:p>
        </p:txBody>
      </p:sp>
      <p:sp>
        <p:nvSpPr>
          <p:cNvPr id="546826" name="Rectangle 10"/>
          <p:cNvSpPr>
            <a:spLocks noChangeArrowheads="1"/>
          </p:cNvSpPr>
          <p:nvPr/>
        </p:nvSpPr>
        <p:spPr bwMode="auto">
          <a:xfrm>
            <a:off x="1692275" y="5300663"/>
            <a:ext cx="219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Песня «Айсберг»</a:t>
            </a:r>
            <a:r>
              <a:rPr lang="ru-RU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483" y="4275143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Физика 50</a:t>
            </a:r>
          </a:p>
        </p:txBody>
      </p:sp>
      <p:sp>
        <p:nvSpPr>
          <p:cNvPr id="5478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3600" smtClean="0"/>
              <a:t>Он всем несёт тепло и свет</a:t>
            </a:r>
          </a:p>
          <a:p>
            <a:pPr>
              <a:buFont typeface="Arial" charset="0"/>
              <a:buNone/>
            </a:pPr>
            <a:r>
              <a:rPr lang="ru-RU" altLang="ru-RU" sz="3600" smtClean="0"/>
              <a:t>Щедрей его на свете нет</a:t>
            </a:r>
          </a:p>
          <a:p>
            <a:pPr>
              <a:buFont typeface="Arial" charset="0"/>
              <a:buNone/>
            </a:pPr>
            <a:r>
              <a:rPr lang="ru-RU" altLang="ru-RU" sz="3600" smtClean="0"/>
              <a:t>К посёлкам, селам, городам</a:t>
            </a:r>
          </a:p>
          <a:p>
            <a:pPr>
              <a:buFont typeface="Arial" charset="0"/>
              <a:buNone/>
            </a:pPr>
            <a:r>
              <a:rPr lang="ru-RU" altLang="ru-RU" sz="3600" smtClean="0"/>
              <a:t>Приходит он по проводам</a:t>
            </a:r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buFont typeface="Arial" charset="0"/>
              <a:buNone/>
            </a:pPr>
            <a:endParaRPr lang="ru-RU" alt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47845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68538" y="5445125"/>
            <a:ext cx="292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00"/>
                </a:solidFill>
              </a:rPr>
              <a:t> Электрический ток</a:t>
            </a:r>
          </a:p>
        </p:txBody>
      </p:sp>
      <p:pic>
        <p:nvPicPr>
          <p:cNvPr id="547847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</a:rPr>
              <a:t>Математика 10</a:t>
            </a:r>
          </a:p>
        </p:txBody>
      </p:sp>
      <p:sp>
        <p:nvSpPr>
          <p:cNvPr id="5136" name="Text Box 4"/>
          <p:cNvSpPr txBox="1">
            <a:spLocks noChangeArrowheads="1"/>
          </p:cNvSpPr>
          <p:nvPr/>
        </p:nvSpPr>
        <p:spPr bwMode="auto">
          <a:xfrm>
            <a:off x="971550" y="1484313"/>
            <a:ext cx="77041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3200" b="1">
                <a:solidFill>
                  <a:srgbClr val="006600"/>
                </a:solidFill>
              </a:rPr>
              <a:t>В каком треугольнике высоты пересекаются в одной из его вершин?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733" y="334009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9750" y="429260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51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140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1187450" y="47244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Число  </a:t>
            </a:r>
            <a:r>
              <a:rPr lang="ru-RU" sz="2400" b="1" u="sng"/>
              <a:t>100</a:t>
            </a:r>
            <a:r>
              <a:rPr lang="ru-RU" sz="2400" b="1"/>
              <a:t> содержит 3 цифры.</a:t>
            </a:r>
          </a:p>
          <a:p>
            <a:r>
              <a:rPr lang="ru-RU" sz="2400" b="1"/>
              <a:t>Слово </a:t>
            </a:r>
            <a:r>
              <a:rPr lang="ru-RU" sz="2400" b="1" u="sng"/>
              <a:t>сто</a:t>
            </a:r>
            <a:r>
              <a:rPr lang="ru-RU" sz="2400" b="1"/>
              <a:t> содержит три буквы.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003800" y="6092825"/>
            <a:ext cx="196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На</a:t>
            </a: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главную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468313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30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36763"/>
            <a:ext cx="8229600" cy="60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6600"/>
                </a:solidFill>
              </a:rPr>
              <a:t>Единица измерения заряда?</a:t>
            </a:r>
          </a:p>
        </p:txBody>
      </p:sp>
      <p:sp>
        <p:nvSpPr>
          <p:cNvPr id="486403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859338" y="5373688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Кулон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732588" y="60213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</a:rPr>
              <a:t>Математика 20</a:t>
            </a:r>
          </a:p>
        </p:txBody>
      </p:sp>
      <p:sp>
        <p:nvSpPr>
          <p:cNvPr id="6160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00"/>
                </a:solidFill>
              </a:rPr>
              <a:t>Вычислите:</a:t>
            </a:r>
          </a:p>
          <a:p>
            <a:pPr>
              <a:spcBef>
                <a:spcPct val="50000"/>
              </a:spcBef>
            </a:pP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11188" y="2120900"/>
          <a:ext cx="2665412" cy="1041400"/>
        </p:xfrm>
        <a:graphic>
          <a:graphicData uri="http://schemas.openxmlformats.org/presentationml/2006/ole">
            <p:oleObj spid="_x0000_s6157" name="Формула" r:id="rId3" imgW="1002865" imgH="393529" progId="Equation.3">
              <p:embed/>
            </p:oleObj>
          </a:graphicData>
        </a:graphic>
      </p:graphicFrame>
      <p:pic>
        <p:nvPicPr>
          <p:cNvPr id="6164" name="Picture 94" descr="0004__2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</a:rPr>
              <a:t>Математика 30</a:t>
            </a:r>
          </a:p>
        </p:txBody>
      </p:sp>
      <p:sp>
        <p:nvSpPr>
          <p:cNvPr id="7187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Что больше, произведение или сумма этих чисел: </a:t>
            </a:r>
          </a:p>
          <a:p>
            <a:r>
              <a:rPr lang="ru-RU" sz="2800" b="1">
                <a:solidFill>
                  <a:srgbClr val="006600"/>
                </a:solidFill>
              </a:rPr>
              <a:t>   0, 1, 2, 3, 4, 5, 6, 7, 8, 9? </a:t>
            </a:r>
          </a:p>
          <a:p>
            <a:r>
              <a:rPr lang="ru-RU" sz="2800" b="1">
                <a:solidFill>
                  <a:srgbClr val="006600"/>
                </a:solidFill>
              </a:rPr>
              <a:t>   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6495" y="41338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7189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9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92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55650" y="5373688"/>
            <a:ext cx="51847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Сумма. </a:t>
            </a:r>
          </a:p>
          <a:p>
            <a:r>
              <a:rPr lang="ru-RU" sz="2400" b="1"/>
              <a:t>Произведение равно 0, а сумма - 45</a:t>
            </a:r>
          </a:p>
          <a:p>
            <a:pPr algn="r">
              <a:spcBef>
                <a:spcPct val="50000"/>
              </a:spcBef>
            </a:pPr>
            <a:endParaRPr lang="ru-RU" altLang="ru-RU" sz="2400"/>
          </a:p>
        </p:txBody>
      </p:sp>
      <p:pic>
        <p:nvPicPr>
          <p:cNvPr id="7194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</a:rPr>
              <a:t>Математика 40</a:t>
            </a:r>
          </a:p>
        </p:txBody>
      </p:sp>
      <p:sp>
        <p:nvSpPr>
          <p:cNvPr id="558083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76327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00"/>
                </a:solidFill>
              </a:rPr>
              <a:t>Индийцы называли его «сунья», арабские математики «сифр». Как мы называем его сейчас?</a:t>
            </a:r>
          </a:p>
          <a:p>
            <a:pPr>
              <a:spcBef>
                <a:spcPct val="50000"/>
              </a:spcBef>
            </a:pPr>
            <a:endParaRPr lang="ru-RU" altLang="ru-RU" sz="3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3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58085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rgbClr val="000000"/>
                </a:solidFill>
              </a:rPr>
              <a:t>Нуль </a:t>
            </a:r>
          </a:p>
        </p:txBody>
      </p:sp>
      <p:pic>
        <p:nvPicPr>
          <p:cNvPr id="558087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" charset="0"/>
              </a:rPr>
              <a:t>Математика 50</a:t>
            </a:r>
          </a:p>
        </p:txBody>
      </p:sp>
      <p:sp>
        <p:nvSpPr>
          <p:cNvPr id="559107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В каком треугольнике высоты пересекаются в одной из его вершин?</a:t>
            </a:r>
            <a:endParaRPr lang="ru-RU" altLang="ru-RU" sz="32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895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59109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/>
              <a:t>В прямоугольном</a:t>
            </a:r>
          </a:p>
        </p:txBody>
      </p:sp>
      <p:sp>
        <p:nvSpPr>
          <p:cNvPr id="5591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59112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Информатика 10 </a:t>
            </a:r>
          </a:p>
        </p:txBody>
      </p:sp>
      <p:sp>
        <p:nvSpPr>
          <p:cNvPr id="5642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altLang="ru-RU" smtClean="0"/>
              <a:t>Разгадай ребус</a:t>
            </a:r>
          </a:p>
        </p:txBody>
      </p:sp>
      <p:pic>
        <p:nvPicPr>
          <p:cNvPr id="5642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893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564231" name="Picture 2" descr="D:\Документы\Папа\ребусы\s20.jpg"/>
          <p:cNvPicPr>
            <a:picLocks noChangeAspect="1" noChangeArrowheads="1"/>
          </p:cNvPicPr>
          <p:nvPr/>
        </p:nvPicPr>
        <p:blipFill>
          <a:blip r:embed="rId4" cstate="print"/>
          <a:srcRect t="19481" b="19643"/>
          <a:stretch>
            <a:fillRect/>
          </a:stretch>
        </p:blipFill>
        <p:spPr bwMode="auto">
          <a:xfrm>
            <a:off x="971550" y="2205038"/>
            <a:ext cx="6572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4213" y="501332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>
                <a:solidFill>
                  <a:srgbClr val="000000"/>
                </a:solidFill>
              </a:rPr>
              <a:t>накопитель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Информатика 20 </a:t>
            </a:r>
          </a:p>
        </p:txBody>
      </p:sp>
      <p:sp>
        <p:nvSpPr>
          <p:cNvPr id="5652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altLang="ru-RU" b="1" smtClean="0"/>
              <a:t>Назовите наименьшую единицу </a:t>
            </a:r>
            <a:r>
              <a:rPr lang="ru-RU" altLang="ru-RU" smtClean="0"/>
              <a:t>     </a:t>
            </a:r>
            <a:r>
              <a:rPr lang="ru-RU" altLang="ru-RU" b="1" smtClean="0"/>
              <a:t>измерения информации</a:t>
            </a:r>
            <a:r>
              <a:rPr lang="ru-RU" altLang="ru-RU" smtClean="0"/>
              <a:t> </a:t>
            </a:r>
          </a:p>
        </p:txBody>
      </p:sp>
      <p:pic>
        <p:nvPicPr>
          <p:cNvPr id="5652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333" y="39163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79613" y="50847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00"/>
                </a:solidFill>
              </a:rPr>
              <a:t>бит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Информатика 30 </a:t>
            </a:r>
          </a:p>
        </p:txBody>
      </p:sp>
      <p:sp>
        <p:nvSpPr>
          <p:cNvPr id="5662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altLang="ru-RU" smtClean="0"/>
              <a:t>Назовите предприятие связи, осуществляющее передачу текстовой информации </a:t>
            </a:r>
          </a:p>
        </p:txBody>
      </p:sp>
      <p:pic>
        <p:nvPicPr>
          <p:cNvPr id="56627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893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4213" y="5013325"/>
            <a:ext cx="309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почта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Информатика 40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Гюго однажды сказал, что у истории ее нет. Все вы ею пользовались, </a:t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 те из вас, кто работал в операционной среде </a:t>
            </a: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Windows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знакомы и с ее виртуальной разновидностью. Назовите этот предмет.</a:t>
            </a:r>
            <a:r>
              <a:rPr lang="ru-RU" sz="2800" dirty="0" smtClean="0"/>
              <a:t> </a:t>
            </a: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56934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893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042988" y="5013325"/>
            <a:ext cx="3095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rgbClr val="000000"/>
                </a:solidFill>
              </a:rPr>
              <a:t>Мусорная корзина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Информатика 50 </a:t>
            </a:r>
          </a:p>
        </p:txBody>
      </p:sp>
      <p:sp>
        <p:nvSpPr>
          <p:cNvPr id="571395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1181100"/>
          </a:xfrm>
        </p:spPr>
        <p:txBody>
          <a:bodyPr/>
          <a:lstStyle/>
          <a:p>
            <a:pPr marL="609600" indent="-609600"/>
            <a:r>
              <a:rPr lang="ru-RU" altLang="ru-RU" b="1" smtClean="0"/>
              <a:t>Найдите лишнее слово:</a:t>
            </a:r>
            <a:endParaRPr lang="ru-RU" altLang="ru-RU" smtClean="0"/>
          </a:p>
        </p:txBody>
      </p:sp>
      <p:pic>
        <p:nvPicPr>
          <p:cNvPr id="57139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2686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71399" name="Group 7"/>
          <p:cNvGrpSpPr>
            <a:grpSpLocks/>
          </p:cNvGrpSpPr>
          <p:nvPr/>
        </p:nvGrpSpPr>
        <p:grpSpPr bwMode="auto">
          <a:xfrm>
            <a:off x="3635375" y="1628775"/>
            <a:ext cx="3962400" cy="2590800"/>
            <a:chOff x="3072" y="2544"/>
            <a:chExt cx="2496" cy="1632"/>
          </a:xfrm>
        </p:grpSpPr>
        <p:grpSp>
          <p:nvGrpSpPr>
            <p:cNvPr id="571465" name="Group 8"/>
            <p:cNvGrpSpPr>
              <a:grpSpLocks/>
            </p:cNvGrpSpPr>
            <p:nvPr/>
          </p:nvGrpSpPr>
          <p:grpSpPr bwMode="auto">
            <a:xfrm>
              <a:off x="3072" y="2544"/>
              <a:ext cx="2496" cy="1583"/>
              <a:chOff x="3072" y="2544"/>
              <a:chExt cx="2496" cy="1583"/>
            </a:xfrm>
          </p:grpSpPr>
          <p:grpSp>
            <p:nvGrpSpPr>
              <p:cNvPr id="571484" name="Group 9"/>
              <p:cNvGrpSpPr>
                <a:grpSpLocks/>
              </p:cNvGrpSpPr>
              <p:nvPr/>
            </p:nvGrpSpPr>
            <p:grpSpPr bwMode="auto">
              <a:xfrm>
                <a:off x="3072" y="2544"/>
                <a:ext cx="2495" cy="1583"/>
                <a:chOff x="3072" y="2544"/>
                <a:chExt cx="2495" cy="1583"/>
              </a:xfrm>
            </p:grpSpPr>
            <p:sp>
              <p:nvSpPr>
                <p:cNvPr id="57149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3888"/>
                  <a:ext cx="2496" cy="240"/>
                </a:xfrm>
                <a:prstGeom prst="rect">
                  <a:avLst/>
                </a:prstGeom>
                <a:solidFill>
                  <a:srgbClr val="CC0099"/>
                </a:solidFill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1498" name="Line 11"/>
                <p:cNvSpPr>
                  <a:spLocks noChangeShapeType="1"/>
                </p:cNvSpPr>
                <p:nvPr/>
              </p:nvSpPr>
              <p:spPr bwMode="auto">
                <a:xfrm>
                  <a:off x="3408" y="3888"/>
                  <a:ext cx="1" cy="240"/>
                </a:xfrm>
                <a:prstGeom prst="line">
                  <a:avLst/>
                </a:prstGeom>
                <a:noFill/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71499" name="Group 12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2495" cy="1583"/>
                  <a:chOff x="3072" y="2544"/>
                  <a:chExt cx="2495" cy="1583"/>
                </a:xfrm>
              </p:grpSpPr>
              <p:grpSp>
                <p:nvGrpSpPr>
                  <p:cNvPr id="57150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072" y="2544"/>
                    <a:ext cx="2495" cy="1583"/>
                    <a:chOff x="3072" y="2544"/>
                    <a:chExt cx="2495" cy="1583"/>
                  </a:xfrm>
                </p:grpSpPr>
                <p:sp>
                  <p:nvSpPr>
                    <p:cNvPr id="57150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2544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1509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216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1510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552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151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2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3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1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52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7150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880"/>
                    <a:ext cx="2496" cy="240"/>
                  </a:xfrm>
                  <a:prstGeom prst="rect">
                    <a:avLst/>
                  </a:prstGeom>
                  <a:solidFill>
                    <a:srgbClr val="CC0099"/>
                  </a:solidFill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7150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50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50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50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50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50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216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71485" name="Text Box 42"/>
              <p:cNvSpPr txBox="1">
                <a:spLocks noChangeArrowheads="1"/>
              </p:cNvSpPr>
              <p:nvPr/>
            </p:nvSpPr>
            <p:spPr bwMode="auto">
              <a:xfrm>
                <a:off x="3072" y="25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Ъ</a:t>
                </a:r>
              </a:p>
            </p:txBody>
          </p:sp>
          <p:sp>
            <p:nvSpPr>
              <p:cNvPr id="571486" name="Text Box 43"/>
              <p:cNvSpPr txBox="1">
                <a:spLocks noChangeArrowheads="1"/>
              </p:cNvSpPr>
              <p:nvPr/>
            </p:nvSpPr>
            <p:spPr bwMode="auto">
              <a:xfrm>
                <a:off x="3408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571487" name="Text Box 44"/>
              <p:cNvSpPr txBox="1">
                <a:spLocks noChangeArrowheads="1"/>
              </p:cNvSpPr>
              <p:nvPr/>
            </p:nvSpPr>
            <p:spPr bwMode="auto">
              <a:xfrm>
                <a:off x="3840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Т</a:t>
                </a:r>
              </a:p>
            </p:txBody>
          </p:sp>
          <p:sp>
            <p:nvSpPr>
              <p:cNvPr id="571488" name="Text Box 45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Б</a:t>
                </a:r>
              </a:p>
            </p:txBody>
          </p:sp>
          <p:sp>
            <p:nvSpPr>
              <p:cNvPr id="571489" name="Text Box 46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71490" name="Text Box 47"/>
              <p:cNvSpPr txBox="1">
                <a:spLocks noChangeArrowheads="1"/>
              </p:cNvSpPr>
              <p:nvPr/>
            </p:nvSpPr>
            <p:spPr bwMode="auto">
              <a:xfrm>
                <a:off x="5136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71491" name="Text Box 48"/>
              <p:cNvSpPr txBox="1">
                <a:spLocks noChangeArrowheads="1"/>
              </p:cNvSpPr>
              <p:nvPr/>
            </p:nvSpPr>
            <p:spPr bwMode="auto">
              <a:xfrm>
                <a:off x="3072" y="28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  <p:sp>
            <p:nvSpPr>
              <p:cNvPr id="571492" name="Text Box 49"/>
              <p:cNvSpPr txBox="1">
                <a:spLocks noChangeArrowheads="1"/>
              </p:cNvSpPr>
              <p:nvPr/>
            </p:nvSpPr>
            <p:spPr bwMode="auto">
              <a:xfrm>
                <a:off x="3408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71493" name="Text Box 50"/>
              <p:cNvSpPr txBox="1">
                <a:spLocks noChangeArrowheads="1"/>
              </p:cNvSpPr>
              <p:nvPr/>
            </p:nvSpPr>
            <p:spPr bwMode="auto">
              <a:xfrm>
                <a:off x="3840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71494" name="Text Box 51"/>
              <p:cNvSpPr txBox="1">
                <a:spLocks noChangeArrowheads="1"/>
              </p:cNvSpPr>
              <p:nvPr/>
            </p:nvSpPr>
            <p:spPr bwMode="auto">
              <a:xfrm>
                <a:off x="4272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571495" name="Text Box 52"/>
              <p:cNvSpPr txBox="1">
                <a:spLocks noChangeArrowheads="1"/>
              </p:cNvSpPr>
              <p:nvPr/>
            </p:nvSpPr>
            <p:spPr bwMode="auto">
              <a:xfrm>
                <a:off x="4704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У</a:t>
                </a:r>
              </a:p>
            </p:txBody>
          </p:sp>
          <p:sp>
            <p:nvSpPr>
              <p:cNvPr id="571496" name="Text Box 53"/>
              <p:cNvSpPr txBox="1">
                <a:spLocks noChangeArrowheads="1"/>
              </p:cNvSpPr>
              <p:nvPr/>
            </p:nvSpPr>
            <p:spPr bwMode="auto">
              <a:xfrm>
                <a:off x="5136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</p:grpSp>
        <p:sp>
          <p:nvSpPr>
            <p:cNvPr id="571466" name="Text Box 54"/>
            <p:cNvSpPr txBox="1">
              <a:spLocks noChangeArrowheads="1"/>
            </p:cNvSpPr>
            <p:nvPr/>
          </p:nvSpPr>
          <p:spPr bwMode="auto">
            <a:xfrm>
              <a:off x="307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71467" name="Text Box 55"/>
            <p:cNvSpPr txBox="1">
              <a:spLocks noChangeArrowheads="1"/>
            </p:cNvSpPr>
            <p:nvPr/>
          </p:nvSpPr>
          <p:spPr bwMode="auto">
            <a:xfrm>
              <a:off x="3408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Я</a:t>
              </a:r>
            </a:p>
          </p:txBody>
        </p:sp>
        <p:sp>
          <p:nvSpPr>
            <p:cNvPr id="571468" name="Text Box 56"/>
            <p:cNvSpPr txBox="1">
              <a:spLocks noChangeArrowheads="1"/>
            </p:cNvSpPr>
            <p:nvPr/>
          </p:nvSpPr>
          <p:spPr bwMode="auto">
            <a:xfrm>
              <a:off x="384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Л</a:t>
              </a:r>
            </a:p>
          </p:txBody>
        </p:sp>
        <p:sp>
          <p:nvSpPr>
            <p:cNvPr id="571469" name="Text Box 57"/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Т</a:t>
              </a:r>
            </a:p>
          </p:txBody>
        </p:sp>
        <p:sp>
          <p:nvSpPr>
            <p:cNvPr id="571470" name="Text Box 58"/>
            <p:cNvSpPr txBox="1">
              <a:spLocks noChangeArrowheads="1"/>
            </p:cNvSpPr>
            <p:nvPr/>
          </p:nvSpPr>
          <p:spPr bwMode="auto">
            <a:xfrm>
              <a:off x="4704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71471" name="Text Box 59"/>
            <p:cNvSpPr txBox="1">
              <a:spLocks noChangeArrowheads="1"/>
            </p:cNvSpPr>
            <p:nvPr/>
          </p:nvSpPr>
          <p:spPr bwMode="auto">
            <a:xfrm>
              <a:off x="5136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71472" name="Text Box 60"/>
            <p:cNvSpPr txBox="1">
              <a:spLocks noChangeArrowheads="1"/>
            </p:cNvSpPr>
            <p:nvPr/>
          </p:nvSpPr>
          <p:spPr bwMode="auto">
            <a:xfrm>
              <a:off x="3072" y="35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71473" name="Text Box 61"/>
            <p:cNvSpPr txBox="1">
              <a:spLocks noChangeArrowheads="1"/>
            </p:cNvSpPr>
            <p:nvPr/>
          </p:nvSpPr>
          <p:spPr bwMode="auto">
            <a:xfrm>
              <a:off x="3408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571474" name="Text Box 62"/>
            <p:cNvSpPr txBox="1">
              <a:spLocks noChangeArrowheads="1"/>
            </p:cNvSpPr>
            <p:nvPr/>
          </p:nvSpPr>
          <p:spPr bwMode="auto">
            <a:xfrm>
              <a:off x="3840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71475" name="Text Box 63"/>
            <p:cNvSpPr txBox="1">
              <a:spLocks noChangeArrowheads="1"/>
            </p:cNvSpPr>
            <p:nvPr/>
          </p:nvSpPr>
          <p:spPr bwMode="auto">
            <a:xfrm>
              <a:off x="4272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71476" name="Text Box 64"/>
            <p:cNvSpPr txBox="1">
              <a:spLocks noChangeArrowheads="1"/>
            </p:cNvSpPr>
            <p:nvPr/>
          </p:nvSpPr>
          <p:spPr bwMode="auto">
            <a:xfrm>
              <a:off x="4704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71477" name="Text Box 65"/>
            <p:cNvSpPr txBox="1">
              <a:spLocks noChangeArrowheads="1"/>
            </p:cNvSpPr>
            <p:nvPr/>
          </p:nvSpPr>
          <p:spPr bwMode="auto">
            <a:xfrm>
              <a:off x="5136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571478" name="Text Box 66"/>
            <p:cNvSpPr txBox="1">
              <a:spLocks noChangeArrowheads="1"/>
            </p:cNvSpPr>
            <p:nvPr/>
          </p:nvSpPr>
          <p:spPr bwMode="auto">
            <a:xfrm>
              <a:off x="3072" y="38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71479" name="Text Box 67"/>
            <p:cNvSpPr txBox="1">
              <a:spLocks noChangeArrowheads="1"/>
            </p:cNvSpPr>
            <p:nvPr/>
          </p:nvSpPr>
          <p:spPr bwMode="auto">
            <a:xfrm>
              <a:off x="3408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571480" name="Text Box 68"/>
            <p:cNvSpPr txBox="1">
              <a:spLocks noChangeArrowheads="1"/>
            </p:cNvSpPr>
            <p:nvPr/>
          </p:nvSpPr>
          <p:spPr bwMode="auto">
            <a:xfrm>
              <a:off x="3840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Ш</a:t>
              </a:r>
            </a:p>
          </p:txBody>
        </p:sp>
        <p:sp>
          <p:nvSpPr>
            <p:cNvPr id="571481" name="Text Box 69"/>
            <p:cNvSpPr txBox="1">
              <a:spLocks noChangeArrowheads="1"/>
            </p:cNvSpPr>
            <p:nvPr/>
          </p:nvSpPr>
          <p:spPr bwMode="auto">
            <a:xfrm>
              <a:off x="4272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71482" name="Text Box 70"/>
            <p:cNvSpPr txBox="1">
              <a:spLocks noChangeArrowheads="1"/>
            </p:cNvSpPr>
            <p:nvPr/>
          </p:nvSpPr>
          <p:spPr bwMode="auto">
            <a:xfrm>
              <a:off x="4704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Б</a:t>
              </a:r>
            </a:p>
          </p:txBody>
        </p:sp>
        <p:sp>
          <p:nvSpPr>
            <p:cNvPr id="571483" name="Text Box 71"/>
            <p:cNvSpPr txBox="1">
              <a:spLocks noChangeArrowheads="1"/>
            </p:cNvSpPr>
            <p:nvPr/>
          </p:nvSpPr>
          <p:spPr bwMode="auto">
            <a:xfrm>
              <a:off x="5136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О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042988" y="4267200"/>
            <a:ext cx="3962400" cy="2590800"/>
            <a:chOff x="3072" y="2544"/>
            <a:chExt cx="2496" cy="1632"/>
          </a:xfrm>
        </p:grpSpPr>
        <p:grpSp>
          <p:nvGrpSpPr>
            <p:cNvPr id="571401" name="Group 73"/>
            <p:cNvGrpSpPr>
              <a:grpSpLocks/>
            </p:cNvGrpSpPr>
            <p:nvPr/>
          </p:nvGrpSpPr>
          <p:grpSpPr bwMode="auto">
            <a:xfrm>
              <a:off x="3072" y="2544"/>
              <a:ext cx="2496" cy="1583"/>
              <a:chOff x="3072" y="2544"/>
              <a:chExt cx="2496" cy="1583"/>
            </a:xfrm>
          </p:grpSpPr>
          <p:grpSp>
            <p:nvGrpSpPr>
              <p:cNvPr id="571420" name="Group 74"/>
              <p:cNvGrpSpPr>
                <a:grpSpLocks/>
              </p:cNvGrpSpPr>
              <p:nvPr/>
            </p:nvGrpSpPr>
            <p:grpSpPr bwMode="auto">
              <a:xfrm>
                <a:off x="3072" y="2544"/>
                <a:ext cx="2495" cy="1583"/>
                <a:chOff x="3072" y="2544"/>
                <a:chExt cx="2495" cy="1583"/>
              </a:xfrm>
            </p:grpSpPr>
            <p:sp>
              <p:nvSpPr>
                <p:cNvPr id="571433" name="Rectangle 75"/>
                <p:cNvSpPr>
                  <a:spLocks noChangeArrowheads="1"/>
                </p:cNvSpPr>
                <p:nvPr/>
              </p:nvSpPr>
              <p:spPr bwMode="auto">
                <a:xfrm>
                  <a:off x="3072" y="3888"/>
                  <a:ext cx="2496" cy="240"/>
                </a:xfrm>
                <a:prstGeom prst="rect">
                  <a:avLst/>
                </a:prstGeom>
                <a:solidFill>
                  <a:srgbClr val="CC0099"/>
                </a:solidFill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1434" name="Line 76"/>
                <p:cNvSpPr>
                  <a:spLocks noChangeShapeType="1"/>
                </p:cNvSpPr>
                <p:nvPr/>
              </p:nvSpPr>
              <p:spPr bwMode="auto">
                <a:xfrm>
                  <a:off x="3408" y="3888"/>
                  <a:ext cx="1" cy="240"/>
                </a:xfrm>
                <a:prstGeom prst="line">
                  <a:avLst/>
                </a:prstGeom>
                <a:noFill/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71435" name="Group 77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2495" cy="1583"/>
                  <a:chOff x="3072" y="2544"/>
                  <a:chExt cx="2495" cy="1583"/>
                </a:xfrm>
              </p:grpSpPr>
              <p:grpSp>
                <p:nvGrpSpPr>
                  <p:cNvPr id="57143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072" y="2544"/>
                    <a:ext cx="2495" cy="1583"/>
                    <a:chOff x="3072" y="2544"/>
                    <a:chExt cx="2495" cy="1583"/>
                  </a:xfrm>
                </p:grpSpPr>
                <p:sp>
                  <p:nvSpPr>
                    <p:cNvPr id="571444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2544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1445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216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144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552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1447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48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49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0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1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2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3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4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5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6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7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8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59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60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61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62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63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464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71437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880"/>
                    <a:ext cx="2496" cy="240"/>
                  </a:xfrm>
                  <a:prstGeom prst="rect">
                    <a:avLst/>
                  </a:prstGeom>
                  <a:solidFill>
                    <a:srgbClr val="CC0099"/>
                  </a:solidFill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71438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439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44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441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442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1443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216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71421" name="Text Box 107"/>
              <p:cNvSpPr txBox="1">
                <a:spLocks noChangeArrowheads="1"/>
              </p:cNvSpPr>
              <p:nvPr/>
            </p:nvSpPr>
            <p:spPr bwMode="auto">
              <a:xfrm>
                <a:off x="3072" y="25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71422" name="Text Box 108"/>
              <p:cNvSpPr txBox="1">
                <a:spLocks noChangeArrowheads="1"/>
              </p:cNvSpPr>
              <p:nvPr/>
            </p:nvSpPr>
            <p:spPr bwMode="auto">
              <a:xfrm>
                <a:off x="3408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Б</a:t>
                </a:r>
              </a:p>
            </p:txBody>
          </p:sp>
          <p:sp>
            <p:nvSpPr>
              <p:cNvPr id="571423" name="Text Box 109"/>
              <p:cNvSpPr txBox="1">
                <a:spLocks noChangeArrowheads="1"/>
              </p:cNvSpPr>
              <p:nvPr/>
            </p:nvSpPr>
            <p:spPr bwMode="auto">
              <a:xfrm>
                <a:off x="3840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Ъ</a:t>
                </a:r>
              </a:p>
            </p:txBody>
          </p:sp>
          <p:sp>
            <p:nvSpPr>
              <p:cNvPr id="571424" name="Text Box 110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571425" name="Text Box 111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71426" name="Text Box 112"/>
              <p:cNvSpPr txBox="1">
                <a:spLocks noChangeArrowheads="1"/>
              </p:cNvSpPr>
              <p:nvPr/>
            </p:nvSpPr>
            <p:spPr bwMode="auto">
              <a:xfrm>
                <a:off x="5136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Т</a:t>
                </a:r>
              </a:p>
            </p:txBody>
          </p:sp>
          <p:sp>
            <p:nvSpPr>
              <p:cNvPr id="571427" name="Text Box 113"/>
              <p:cNvSpPr txBox="1">
                <a:spLocks noChangeArrowheads="1"/>
              </p:cNvSpPr>
              <p:nvPr/>
            </p:nvSpPr>
            <p:spPr bwMode="auto">
              <a:xfrm>
                <a:off x="3072" y="28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71428" name="Text Box 114"/>
              <p:cNvSpPr txBox="1">
                <a:spLocks noChangeArrowheads="1"/>
              </p:cNvSpPr>
              <p:nvPr/>
            </p:nvSpPr>
            <p:spPr bwMode="auto">
              <a:xfrm>
                <a:off x="3408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У</a:t>
                </a:r>
              </a:p>
            </p:txBody>
          </p:sp>
          <p:sp>
            <p:nvSpPr>
              <p:cNvPr id="571429" name="Text Box 115"/>
              <p:cNvSpPr txBox="1">
                <a:spLocks noChangeArrowheads="1"/>
              </p:cNvSpPr>
              <p:nvPr/>
            </p:nvSpPr>
            <p:spPr bwMode="auto">
              <a:xfrm>
                <a:off x="3840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  <p:sp>
            <p:nvSpPr>
              <p:cNvPr id="571430" name="Text Box 116"/>
              <p:cNvSpPr txBox="1">
                <a:spLocks noChangeArrowheads="1"/>
              </p:cNvSpPr>
              <p:nvPr/>
            </p:nvSpPr>
            <p:spPr bwMode="auto">
              <a:xfrm>
                <a:off x="4272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571431" name="Text Box 117"/>
              <p:cNvSpPr txBox="1">
                <a:spLocks noChangeArrowheads="1"/>
              </p:cNvSpPr>
              <p:nvPr/>
            </p:nvSpPr>
            <p:spPr bwMode="auto">
              <a:xfrm>
                <a:off x="4704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71432" name="Text Box 118"/>
              <p:cNvSpPr txBox="1">
                <a:spLocks noChangeArrowheads="1"/>
              </p:cNvSpPr>
              <p:nvPr/>
            </p:nvSpPr>
            <p:spPr bwMode="auto">
              <a:xfrm>
                <a:off x="5136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</p:grpSp>
        <p:sp>
          <p:nvSpPr>
            <p:cNvPr id="40055" name="Text Box 119"/>
            <p:cNvSpPr txBox="1">
              <a:spLocks noChangeArrowheads="1"/>
            </p:cNvSpPr>
            <p:nvPr/>
          </p:nvSpPr>
          <p:spPr bwMode="auto">
            <a:xfrm>
              <a:off x="3072" y="3216"/>
              <a:ext cx="33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И</a:t>
              </a:r>
            </a:p>
          </p:txBody>
        </p:sp>
        <p:sp>
          <p:nvSpPr>
            <p:cNvPr id="40056" name="Text Box 120"/>
            <p:cNvSpPr txBox="1">
              <a:spLocks noChangeArrowheads="1"/>
            </p:cNvSpPr>
            <p:nvPr/>
          </p:nvSpPr>
          <p:spPr bwMode="auto">
            <a:xfrm>
              <a:off x="3408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Т</a:t>
              </a:r>
            </a:p>
          </p:txBody>
        </p:sp>
        <p:sp>
          <p:nvSpPr>
            <p:cNvPr id="40057" name="Text Box 121"/>
            <p:cNvSpPr txBox="1">
              <a:spLocks noChangeArrowheads="1"/>
            </p:cNvSpPr>
            <p:nvPr/>
          </p:nvSpPr>
          <p:spPr bwMode="auto">
            <a:xfrm>
              <a:off x="3840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А</a:t>
              </a:r>
            </a:p>
          </p:txBody>
        </p:sp>
        <p:sp>
          <p:nvSpPr>
            <p:cNvPr id="40058" name="Text Box 122"/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Л</a:t>
              </a:r>
            </a:p>
          </p:txBody>
        </p:sp>
        <p:sp>
          <p:nvSpPr>
            <p:cNvPr id="40059" name="Text Box 123"/>
            <p:cNvSpPr txBox="1">
              <a:spLocks noChangeArrowheads="1"/>
            </p:cNvSpPr>
            <p:nvPr/>
          </p:nvSpPr>
          <p:spPr bwMode="auto">
            <a:xfrm>
              <a:off x="4704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И</a:t>
              </a:r>
            </a:p>
          </p:txBody>
        </p:sp>
        <p:sp>
          <p:nvSpPr>
            <p:cNvPr id="40060" name="Text Box 124"/>
            <p:cNvSpPr txBox="1">
              <a:spLocks noChangeArrowheads="1"/>
            </p:cNvSpPr>
            <p:nvPr/>
          </p:nvSpPr>
          <p:spPr bwMode="auto">
            <a:xfrm>
              <a:off x="5136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Я</a:t>
              </a:r>
            </a:p>
          </p:txBody>
        </p:sp>
        <p:sp>
          <p:nvSpPr>
            <p:cNvPr id="571408" name="Text Box 125"/>
            <p:cNvSpPr txBox="1">
              <a:spLocks noChangeArrowheads="1"/>
            </p:cNvSpPr>
            <p:nvPr/>
          </p:nvSpPr>
          <p:spPr bwMode="auto">
            <a:xfrm>
              <a:off x="3072" y="35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571409" name="Text Box 126"/>
            <p:cNvSpPr txBox="1">
              <a:spLocks noChangeArrowheads="1"/>
            </p:cNvSpPr>
            <p:nvPr/>
          </p:nvSpPr>
          <p:spPr bwMode="auto">
            <a:xfrm>
              <a:off x="3408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71410" name="Text Box 127"/>
            <p:cNvSpPr txBox="1">
              <a:spLocks noChangeArrowheads="1"/>
            </p:cNvSpPr>
            <p:nvPr/>
          </p:nvSpPr>
          <p:spPr bwMode="auto">
            <a:xfrm>
              <a:off x="3840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71411" name="Text Box 128"/>
            <p:cNvSpPr txBox="1">
              <a:spLocks noChangeArrowheads="1"/>
            </p:cNvSpPr>
            <p:nvPr/>
          </p:nvSpPr>
          <p:spPr bwMode="auto">
            <a:xfrm>
              <a:off x="4272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71412" name="Text Box 129"/>
            <p:cNvSpPr txBox="1">
              <a:spLocks noChangeArrowheads="1"/>
            </p:cNvSpPr>
            <p:nvPr/>
          </p:nvSpPr>
          <p:spPr bwMode="auto">
            <a:xfrm>
              <a:off x="4704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71413" name="Text Box 130"/>
            <p:cNvSpPr txBox="1">
              <a:spLocks noChangeArrowheads="1"/>
            </p:cNvSpPr>
            <p:nvPr/>
          </p:nvSpPr>
          <p:spPr bwMode="auto">
            <a:xfrm>
              <a:off x="5136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571414" name="Text Box 131"/>
            <p:cNvSpPr txBox="1">
              <a:spLocks noChangeArrowheads="1"/>
            </p:cNvSpPr>
            <p:nvPr/>
          </p:nvSpPr>
          <p:spPr bwMode="auto">
            <a:xfrm>
              <a:off x="3072" y="38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О</a:t>
              </a:r>
            </a:p>
          </p:txBody>
        </p:sp>
        <p:sp>
          <p:nvSpPr>
            <p:cNvPr id="571415" name="Text Box 132"/>
            <p:cNvSpPr txBox="1">
              <a:spLocks noChangeArrowheads="1"/>
            </p:cNvSpPr>
            <p:nvPr/>
          </p:nvSpPr>
          <p:spPr bwMode="auto">
            <a:xfrm>
              <a:off x="3408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Ш</a:t>
              </a:r>
            </a:p>
          </p:txBody>
        </p:sp>
        <p:sp>
          <p:nvSpPr>
            <p:cNvPr id="571416" name="Text Box 133"/>
            <p:cNvSpPr txBox="1">
              <a:spLocks noChangeArrowheads="1"/>
            </p:cNvSpPr>
            <p:nvPr/>
          </p:nvSpPr>
          <p:spPr bwMode="auto">
            <a:xfrm>
              <a:off x="3840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71417" name="Text Box 134"/>
            <p:cNvSpPr txBox="1">
              <a:spLocks noChangeArrowheads="1"/>
            </p:cNvSpPr>
            <p:nvPr/>
          </p:nvSpPr>
          <p:spPr bwMode="auto">
            <a:xfrm>
              <a:off x="4272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Б</a:t>
              </a:r>
            </a:p>
          </p:txBody>
        </p:sp>
        <p:sp>
          <p:nvSpPr>
            <p:cNvPr id="571418" name="Text Box 135"/>
            <p:cNvSpPr txBox="1">
              <a:spLocks noChangeArrowheads="1"/>
            </p:cNvSpPr>
            <p:nvPr/>
          </p:nvSpPr>
          <p:spPr bwMode="auto">
            <a:xfrm>
              <a:off x="4704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571419" name="Text Box 136"/>
            <p:cNvSpPr txBox="1">
              <a:spLocks noChangeArrowheads="1"/>
            </p:cNvSpPr>
            <p:nvPr/>
          </p:nvSpPr>
          <p:spPr bwMode="auto">
            <a:xfrm>
              <a:off x="5136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35" y="1206110"/>
            <a:ext cx="7760916" cy="4104456"/>
          </a:xfrm>
          <a:prstGeom prst="rect">
            <a:avLst/>
          </a:prstGeom>
          <a:noFill/>
        </p:spPr>
        <p:txBody>
          <a:bodyPr wrap="none">
            <a:prstTxWarp prst="textArchDownPour">
              <a:avLst>
                <a:gd name="adj1" fmla="val 18504354"/>
                <a:gd name="adj2" fmla="val 47879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Финальная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722313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40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32000"/>
            <a:ext cx="6911975" cy="1512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6600"/>
                </a:solidFill>
              </a:rPr>
              <a:t>Прибор для измерения силы.</a:t>
            </a:r>
          </a:p>
        </p:txBody>
      </p:sp>
      <p:sp>
        <p:nvSpPr>
          <p:cNvPr id="487427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87675" y="5229225"/>
            <a:ext cx="4535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Динамометр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659563" y="59499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TextBox 1"/>
          <p:cNvSpPr txBox="1">
            <a:spLocks noChangeArrowheads="1"/>
          </p:cNvSpPr>
          <p:nvPr/>
        </p:nvSpPr>
        <p:spPr bwMode="auto">
          <a:xfrm>
            <a:off x="1008063" y="1017588"/>
            <a:ext cx="727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0000FF"/>
                </a:solidFill>
              </a:rPr>
              <a:t>Вопросы для финальной игры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98525" y="1636713"/>
            <a:ext cx="74168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1. Угадай термин:</a:t>
            </a:r>
            <a:endParaRPr lang="ru-RU" altLang="ru-RU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Привычное слово кудлатой наседки </a:t>
            </a:r>
            <a:b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Поставьте на первое место,</a:t>
            </a:r>
            <a:b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На месте втором посмотрите-ка - нота,</a:t>
            </a:r>
            <a:b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Важна для любого оркестра.</a:t>
            </a:r>
            <a:b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На третьем одна одинокая буква </a:t>
            </a:r>
            <a:b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Пятнадцатая в алфавите.</a:t>
            </a:r>
            <a:b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Один из волос на мордашке котенка</a:t>
            </a:r>
            <a:b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3300"/>
                </a:solidFill>
                <a:cs typeface="Times New Roman" pitchFamily="18" charset="0"/>
              </a:rPr>
              <a:t>На месте четвертом прочтите.</a:t>
            </a: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US" altLang="ru-RU" sz="2400" b="1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altLang="ru-RU" sz="2400" b="1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US" alt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altLang="ru-RU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en-US" alt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altLang="ru-RU" sz="1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98525" y="5248275"/>
            <a:ext cx="25669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spcBef>
                <a:spcPts val="500"/>
              </a:spcBef>
              <a:spcAft>
                <a:spcPts val="500"/>
              </a:spcAft>
            </a:pPr>
            <a:r>
              <a:rPr lang="ru-RU" altLang="ru-RU" sz="2400" b="1" i="1">
                <a:solidFill>
                  <a:srgbClr val="0000CC"/>
                </a:solidFill>
                <a:cs typeface="Times New Roman" pitchFamily="18" charset="0"/>
              </a:rPr>
              <a:t>(Косинус)</a:t>
            </a:r>
            <a:endParaRPr lang="ru-RU" altLang="ru-RU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>
              <a:spcBef>
                <a:spcPts val="500"/>
              </a:spcBef>
              <a:spcAft>
                <a:spcPts val="500"/>
              </a:spcAft>
            </a:pPr>
            <a:endParaRPr lang="ru-RU" altLang="ru-RU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913" y="5213350"/>
            <a:ext cx="1944687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7388225" y="5319713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3446" name="TextBox 6"/>
          <p:cNvSpPr txBox="1">
            <a:spLocks noChangeArrowheads="1"/>
          </p:cNvSpPr>
          <p:nvPr/>
        </p:nvSpPr>
        <p:spPr bwMode="auto">
          <a:xfrm>
            <a:off x="7342188" y="3736975"/>
            <a:ext cx="938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981075"/>
            <a:ext cx="73453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spcBef>
                <a:spcPts val="500"/>
              </a:spcBef>
              <a:spcAft>
                <a:spcPts val="500"/>
              </a:spcAft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Что кружится, что ложится 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И на землю и на крыши,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И о чем поэт зимою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По ночам поэмы пишет?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Это первое словечко,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А второе просто “НА”.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Ну, а третье? Угадайте,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Что бежит по проводам?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Напиши, что получилось 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И прочти наоборот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Не запутайтесь, читая,</a:t>
            </a:r>
            <a:b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Слово задом наперед.</a:t>
            </a:r>
          </a:p>
          <a:p>
            <a:pPr marL="457200">
              <a:spcBef>
                <a:spcPts val="500"/>
              </a:spcBef>
              <a:spcAft>
                <a:spcPts val="500"/>
              </a:spcAft>
            </a:pPr>
            <a:r>
              <a:rPr lang="ru-RU" altLang="ru-RU" sz="2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alt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(Снег на ток – котангенс)</a:t>
            </a:r>
            <a:endParaRPr lang="ru-RU" altLang="ru-RU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060575"/>
            <a:ext cx="8636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7019925" y="4868863"/>
            <a:ext cx="865188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1268413"/>
            <a:ext cx="6769100" cy="2851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+mn-cs"/>
              </a:rPr>
              <a:t>Гюго однажды сказал, что у истории ее нет. Все вы ею пользовались, </a:t>
            </a:r>
            <a:br>
              <a:rPr lang="ru-RU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+mn-cs"/>
              </a:rPr>
            </a:br>
            <a:r>
              <a:rPr lang="ru-RU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+mn-cs"/>
              </a:rPr>
              <a:t>а те из вас, кто работал в операционной среде </a:t>
            </a:r>
            <a:r>
              <a:rPr lang="ru-RU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+mn-cs"/>
              </a:rPr>
              <a:t>Windows</a:t>
            </a:r>
            <a:r>
              <a:rPr lang="ru-RU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+mn-cs"/>
              </a:rPr>
              <a:t>, </a:t>
            </a:r>
            <a:br>
              <a:rPr lang="ru-RU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+mn-cs"/>
              </a:rPr>
            </a:br>
            <a:r>
              <a:rPr lang="ru-RU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cs typeface="+mn-cs"/>
              </a:rPr>
              <a:t>знакомы и с ее виртуальной разновидностью. Назовите этот предмет. </a:t>
            </a:r>
          </a:p>
        </p:txBody>
      </p:sp>
      <p:sp>
        <p:nvSpPr>
          <p:cNvPr id="575490" name="TextBox 2"/>
          <p:cNvSpPr txBox="1">
            <a:spLocks noChangeArrowheads="1"/>
          </p:cNvSpPr>
          <p:nvPr/>
        </p:nvSpPr>
        <p:spPr bwMode="auto">
          <a:xfrm>
            <a:off x="1763713" y="4538663"/>
            <a:ext cx="367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Мусорная корзина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0375" y="4594225"/>
            <a:ext cx="3960813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5492" name="TextBox 4"/>
          <p:cNvSpPr txBox="1">
            <a:spLocks noChangeArrowheads="1"/>
          </p:cNvSpPr>
          <p:nvPr/>
        </p:nvSpPr>
        <p:spPr bwMode="auto">
          <a:xfrm>
            <a:off x="3059113" y="476250"/>
            <a:ext cx="3097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FF00"/>
                </a:solidFill>
              </a:rPr>
              <a:t>Финальная игра</a:t>
            </a: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812088" y="5062538"/>
            <a:ext cx="863600" cy="814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441450"/>
            <a:ext cx="74072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18000"/>
              </a:lnSpc>
              <a:spcAft>
                <a:spcPts val="600"/>
              </a:spcAft>
              <a:buSzPts val="1000"/>
              <a:buFont typeface="Symbol" pitchFamily="18" charset="2"/>
              <a:buChar char=""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используют в системах и механизмах для нагрева и охлаждения. </a:t>
            </a:r>
            <a:endParaRPr lang="ru-RU" altLang="ru-RU" sz="28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  <a:buSzPts val="1000"/>
              <a:buFont typeface="Symbol" pitchFamily="18" charset="2"/>
              <a:buChar char=""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используют для уменьшения трения. </a:t>
            </a:r>
            <a:endParaRPr lang="ru-RU" altLang="ru-RU" sz="28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  <a:buSzPts val="1000"/>
              <a:buFont typeface="Symbol" pitchFamily="18" charset="2"/>
              <a:buChar char=""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всеми тремя его агрегатными состояниями вы довольно часто встречаетесь. </a:t>
            </a:r>
            <a:endParaRPr lang="ru-RU" altLang="ru-RU" sz="28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  <a:buSzPts val="1000"/>
              <a:buFont typeface="Symbol" pitchFamily="18" charset="2"/>
              <a:buChar char=""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вещество называют соком жизни на земле.</a:t>
            </a:r>
          </a:p>
          <a:p>
            <a:pPr>
              <a:lnSpc>
                <a:spcPct val="118000"/>
              </a:lnSpc>
              <a:spcAft>
                <a:spcPts val="600"/>
              </a:spcAft>
              <a:buSzPts val="1000"/>
              <a:buFont typeface="Symbol" pitchFamily="18" charset="2"/>
              <a:buChar char=""/>
            </a:pPr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(Вода)</a:t>
            </a:r>
            <a:endParaRPr lang="ru-RU" altLang="ru-RU" sz="28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981075"/>
            <a:ext cx="35353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FF0000"/>
                </a:solidFill>
                <a:cs typeface="+mn-cs"/>
                <a:hlinkClick r:id="rId2" action="ppaction://hlinksldjump"/>
              </a:rPr>
              <a:t>ЧЕРНЫЙ ЯЩИК</a:t>
            </a:r>
            <a:endParaRPr lang="ru-RU" sz="3200" b="1" kern="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6948488" y="5732463"/>
            <a:ext cx="1008062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1125538"/>
            <a:ext cx="71294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/>
              <a:t>1</a:t>
            </a:r>
            <a:r>
              <a:rPr lang="ru-RU" altLang="ru-RU" sz="2400" b="1">
                <a:solidFill>
                  <a:srgbClr val="0000CC"/>
                </a:solidFill>
              </a:rPr>
              <a:t>. Он один из первых ученых, работавших на войну, и первая жертва войны среди людей науки.</a:t>
            </a:r>
          </a:p>
          <a:p>
            <a:r>
              <a:rPr lang="ru-RU" altLang="ru-RU" sz="2400" b="1">
                <a:solidFill>
                  <a:srgbClr val="FF3300"/>
                </a:solidFill>
              </a:rPr>
              <a:t>2 Круг его научных интересов</a:t>
            </a:r>
            <a:r>
              <a:rPr lang="en-US" altLang="ru-RU" sz="2400" b="1">
                <a:solidFill>
                  <a:srgbClr val="FF3300"/>
                </a:solidFill>
              </a:rPr>
              <a:t>:</a:t>
            </a:r>
            <a:r>
              <a:rPr lang="ru-RU" altLang="ru-RU" sz="2400" b="1">
                <a:solidFill>
                  <a:srgbClr val="FF3300"/>
                </a:solidFill>
              </a:rPr>
              <a:t> математика, оптика, механика, астрономия.</a:t>
            </a:r>
          </a:p>
          <a:p>
            <a:r>
              <a:rPr lang="ru-RU" altLang="ru-RU" sz="2400" b="1">
                <a:solidFill>
                  <a:srgbClr val="00B050"/>
                </a:solidFill>
              </a:rPr>
              <a:t>3.  С одним из его открытий мы сталкиваемся почти каждую неделю.</a:t>
            </a:r>
          </a:p>
          <a:p>
            <a:r>
              <a:rPr lang="ru-RU" altLang="ru-RU" sz="2400" b="1">
                <a:solidFill>
                  <a:srgbClr val="00B050"/>
                </a:solidFill>
              </a:rPr>
              <a:t>4. Он сказал</a:t>
            </a:r>
            <a:r>
              <a:rPr lang="en-US" altLang="ru-RU" sz="2400" b="1">
                <a:solidFill>
                  <a:srgbClr val="00B050"/>
                </a:solidFill>
              </a:rPr>
              <a:t>:</a:t>
            </a:r>
            <a:r>
              <a:rPr lang="ru-RU" altLang="ru-RU" sz="2400" b="1">
                <a:solidFill>
                  <a:srgbClr val="00B050"/>
                </a:solidFill>
              </a:rPr>
              <a:t> « Дайте мне точку опоры и я переверну всю Землю»</a:t>
            </a:r>
          </a:p>
          <a:p>
            <a:r>
              <a:rPr lang="ru-RU" altLang="ru-RU" sz="2400" b="1">
                <a:solidFill>
                  <a:srgbClr val="FF6600"/>
                </a:solidFill>
              </a:rPr>
              <a:t>5.  По легенде ему принадлежит возглас</a:t>
            </a:r>
            <a:r>
              <a:rPr lang="en-US" altLang="ru-RU" sz="2400" b="1">
                <a:solidFill>
                  <a:srgbClr val="FF6600"/>
                </a:solidFill>
              </a:rPr>
              <a:t>:</a:t>
            </a:r>
            <a:r>
              <a:rPr lang="ru-RU" altLang="ru-RU" sz="2400" b="1">
                <a:solidFill>
                  <a:srgbClr val="FF6600"/>
                </a:solidFill>
              </a:rPr>
              <a:t> «Эврика», сделанный после открытия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5265738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0000"/>
                </a:solidFill>
              </a:rPr>
              <a:t>Архимед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7440613" y="5265738"/>
            <a:ext cx="9906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1882737" y="2587160"/>
            <a:ext cx="5234510" cy="6912768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>
                  <a:solidFill>
                    <a:srgbClr val="0000CC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БЛИЦ-</a:t>
            </a:r>
          </a:p>
          <a:p>
            <a:pPr algn="ctr">
              <a:defRPr/>
            </a:pPr>
            <a:r>
              <a:rPr lang="ru-RU" sz="9600" b="1" spc="50" dirty="0">
                <a:ln w="11430">
                  <a:solidFill>
                    <a:srgbClr val="0000CC"/>
                  </a:solidFill>
                </a:ln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ТУРНИР</a:t>
            </a:r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7308850" y="4437063"/>
            <a:ext cx="792163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Прямоугольник 1"/>
          <p:cNvSpPr>
            <a:spLocks noChangeArrowheads="1"/>
          </p:cNvSpPr>
          <p:nvPr/>
        </p:nvSpPr>
        <p:spPr bwMode="auto">
          <a:xfrm>
            <a:off x="900113" y="1268413"/>
            <a:ext cx="6985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Может ли работать компьютер без монитора?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Если у угла отпилить один угол, то, сколько углов останется?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углов)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Как называется устройство для вывода информации на экран)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(Принтер)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Сколько минут надо варить крутое яйцо?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Нисколько)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Как называется явление природы, когда Луна находится между Солнцем и Землей на одной прямой линии?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(Солнечное затмение)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Какое устройство отвечает за выполнение всех арифметических операций в компьютере?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Процессор)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Прибор для измерения объема жидкости?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(Мензурка)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1">
            <a:hlinkClick r:id="rId2" action="ppaction://hlinksldjump"/>
          </p:cNvPr>
          <p:cNvSpPr/>
          <p:nvPr/>
        </p:nvSpPr>
        <p:spPr>
          <a:xfrm>
            <a:off x="7740650" y="5373688"/>
            <a:ext cx="503238" cy="3714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Прямоугольник 1"/>
          <p:cNvSpPr>
            <a:spLocks noChangeArrowheads="1"/>
          </p:cNvSpPr>
          <p:nvPr/>
        </p:nvSpPr>
        <p:spPr bwMode="auto">
          <a:xfrm>
            <a:off x="971550" y="1125538"/>
            <a:ext cx="72009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В комнате горело пять свечей. Две из них потушили. Сколько свечей осталось?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Две)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Когда солнце светит, да не греет?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Зимой)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Можно ли работать на компьютере без оперативной памяти?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(Нет)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В комнате горели пять лампочек. Две из них перегорели. Сколько лампочек осталось?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Пять)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Назовите единицы информации.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бит, байт, Кб, Мб, Гб, Тб)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Сколько раз в сказке А. С. Пушкина “Сказка о рыбаке и рыбке” старик ходил к морю просить рыбку исполнить его желания?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57200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Что к нам ближе ЛУНА или СОЛНЦЕ?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Луна)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Равнобедренный треугольник 1">
            <a:hlinkClick r:id="rId2" action="ppaction://hlinksldjump"/>
          </p:cNvPr>
          <p:cNvSpPr/>
          <p:nvPr/>
        </p:nvSpPr>
        <p:spPr>
          <a:xfrm>
            <a:off x="7235825" y="5157788"/>
            <a:ext cx="504825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3" name="Прямоугольник 1"/>
          <p:cNvSpPr>
            <a:spLocks noChangeArrowheads="1"/>
          </p:cNvSpPr>
          <p:nvPr/>
        </p:nvSpPr>
        <p:spPr bwMode="auto">
          <a:xfrm>
            <a:off x="747713" y="981075"/>
            <a:ext cx="748823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98475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Каков информационный объем 3–х дюймовой дискеты?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1.44 Мб)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98475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Зайцы пилят бревно. Они сделали 10 распилов. Сколько получилось чурбачков?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(11)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98475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Совокупность дорожек с одинаковым номером на магнитных дисках?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Цилиндр)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98475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На столе стояли три стакана с ягодами. Вова съел один стакан и поставил его на стол. Сколько стаканов осталось на столе?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98475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Номер элемента массива?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(Индекс)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98475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Какую величину измеряет спидометр автомобиля? 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(Скорость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) </a:t>
            </a:r>
            <a:r>
              <a:rPr lang="en-US" altLang="ru-RU" b="1">
                <a:solidFill>
                  <a:srgbClr val="000000"/>
                </a:solidFill>
                <a:cs typeface="Times New Roman" pitchFamily="18" charset="0"/>
                <a:hlinkClick r:id="rId2" action="ppaction://hlinksldjump"/>
              </a:rPr>
              <a:t> II 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  <a:hlinkClick r:id="rId2" action="ppaction://hlinksldjump"/>
              </a:rPr>
              <a:t>тур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Garamond" pitchFamily="18" charset="0"/>
              <a:buAutoNum type="arabicPeriod"/>
              <a:tabLst>
                <a:tab pos="498475" algn="l"/>
              </a:tabLst>
            </a:pP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Сказку “Дикие лебеди” написал … (</a:t>
            </a:r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Андерсен)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tabLst>
                <a:tab pos="498475" algn="l"/>
              </a:tabLst>
            </a:pPr>
            <a:r>
              <a:rPr lang="ru-RU" altLang="ru-RU" sz="1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tabLst>
                <a:tab pos="498475" algn="l"/>
              </a:tabLst>
            </a:pPr>
            <a:r>
              <a:rPr lang="ru-RU" alt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tabLst>
                <a:tab pos="498475" algn="l"/>
              </a:tabLst>
            </a:pPr>
            <a:r>
              <a:rPr lang="ru-RU" altLang="ru-RU" sz="1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Равнобедренный треугольник 1">
            <a:hlinkClick r:id="rId2" action="ppaction://hlinksldjump"/>
          </p:cNvPr>
          <p:cNvSpPr/>
          <p:nvPr/>
        </p:nvSpPr>
        <p:spPr>
          <a:xfrm>
            <a:off x="7235825" y="4941888"/>
            <a:ext cx="576263" cy="5746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773989" y="1106331"/>
            <a:ext cx="7380000" cy="75608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1" wrap="none">
            <a:prstTxWarp prst="textCircle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УСТАМИ </a:t>
            </a: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  <a:hlinkClick r:id="" action="ppaction://noaction"/>
              </a:rPr>
              <a:t>МЛАДЕНЦА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682625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50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700213"/>
            <a:ext cx="6624637" cy="3024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 smtClean="0">
                <a:solidFill>
                  <a:srgbClr val="006600"/>
                </a:solidFill>
              </a:rPr>
              <a:t>   Ученый, установивший правило рычага.</a:t>
            </a:r>
          </a:p>
        </p:txBody>
      </p:sp>
      <p:sp>
        <p:nvSpPr>
          <p:cNvPr id="488451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79388" y="4724400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0" y="5373688"/>
            <a:ext cx="7451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Архимед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04025" y="60213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333375"/>
            <a:ext cx="8424863" cy="6945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Сначала он плавал, потом стал и летать. </a:t>
            </a:r>
            <a:endParaRPr lang="ru-RU" sz="32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многим, будучи их проводником, спас жизнь. </a:t>
            </a:r>
            <a:endParaRPr lang="ru-RU" sz="32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не любит большую жару и сильную тряску. </a:t>
            </a:r>
            <a:endParaRPr lang="ru-RU" sz="32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всегда целенаправлен. </a:t>
            </a:r>
            <a:endParaRPr lang="ru-RU" sz="32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безразличен к драгоценным металлам и алмазам, но волнуется при взаимодействии с железом. </a:t>
            </a: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Компас)</a:t>
            </a:r>
            <a:endParaRPr lang="ru-RU" sz="32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endParaRPr lang="ru-RU" sz="32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7380288" y="5445125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950" y="765175"/>
            <a:ext cx="8353425" cy="5270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24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Как орудие войны это изобретение упоминается в источниках XIII веке, XV веке, в конце XVIII и середине XX века.</a:t>
            </a:r>
            <a:endParaRPr lang="ru-RU" sz="2400" b="1">
              <a:solidFill>
                <a:srgbClr val="CC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24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Данное изобретение используется и в мирных целях. </a:t>
            </a:r>
            <a:endParaRPr lang="ru-RU" sz="2400" b="1">
              <a:solidFill>
                <a:srgbClr val="CC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24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Предполагается, что родина этого изобретения Китай</a:t>
            </a:r>
            <a:endParaRPr lang="ru-RU" sz="2400" b="1">
              <a:solidFill>
                <a:srgbClr val="CC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24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 Европе XIII веке его разновидность получила название - "летающий огонь", или "огненный волан", а в середине XX в. - имя милой девушки. </a:t>
            </a:r>
            <a:endParaRPr lang="ru-RU" sz="2400" b="1">
              <a:solidFill>
                <a:srgbClr val="CC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457200" algn="l"/>
              </a:tabLst>
              <a:defRPr/>
            </a:pPr>
            <a:r>
              <a:rPr lang="ru-RU" sz="24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Это изобретение – основной двигатель космических кораблей. </a:t>
            </a:r>
          </a:p>
          <a:p>
            <a:pPr lvl="4">
              <a:lnSpc>
                <a:spcPct val="118000"/>
              </a:lnSpc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ru-RU" sz="2400" b="1" i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(Ракета)</a:t>
            </a:r>
            <a:endParaRPr lang="ru-RU" sz="2400" b="1">
              <a:solidFill>
                <a:srgbClr val="CC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7885113" y="5157788"/>
            <a:ext cx="647700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569325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587375" algn="l"/>
              </a:tabLs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Чувствительность его глаз так велика, что при идеальных условиях видимости они могут увидеть ночью с вершины горы свет горящей спички на расстоянии 80 км. </a:t>
            </a:r>
            <a:endParaRPr lang="ru-RU" altLang="ru-RU" sz="28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587375" algn="l"/>
              </a:tabLs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Мощность, развиваемая его сердцем, 2,2 Вт. </a:t>
            </a:r>
            <a:endParaRPr lang="ru-RU" altLang="ru-RU" sz="28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587375" algn="l"/>
              </a:tabLs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 мозг за 0,05с  распознаёт объект, изображение которого зафиксировал глаз. </a:t>
            </a:r>
            <a:endParaRPr lang="ru-RU" altLang="ru-RU" sz="28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587375" algn="l"/>
              </a:tabLs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свою жизнь оно съедает около 40 т. пищи. </a:t>
            </a:r>
            <a:endParaRPr lang="ru-RU" altLang="ru-RU" sz="28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8000"/>
              </a:lnSpc>
              <a:spcAft>
                <a:spcPts val="600"/>
              </a:spcAft>
              <a:buFont typeface="Lucida Sans Unicode" pitchFamily="34" charset="0"/>
              <a:buAutoNum type="arabicPeriod"/>
              <a:tabLst>
                <a:tab pos="587375" algn="l"/>
              </a:tabLs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самое умное животное на Земле.</a:t>
            </a:r>
          </a:p>
          <a:p>
            <a:pPr lvl="3">
              <a:lnSpc>
                <a:spcPct val="118000"/>
              </a:lnSpc>
              <a:spcAft>
                <a:spcPts val="600"/>
              </a:spcAft>
              <a:tabLst>
                <a:tab pos="587375" algn="l"/>
              </a:tabLs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(Человек) </a:t>
            </a:r>
            <a:endParaRPr lang="ru-RU" altLang="ru-RU" sz="2800" b="1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088" y="5084763"/>
            <a:ext cx="504825" cy="665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927" y="376901"/>
            <a:ext cx="8676455" cy="4247317"/>
          </a:xfrm>
          <a:prstGeom prst="rect">
            <a:avLst/>
          </a:prstGeom>
          <a:noFill/>
        </p:spPr>
        <p:txBody>
          <a:bodyPr>
            <a:prstTxWarp prst="textButton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ПЕСНИ, 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ТАНЦЫ, 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                          </a:t>
            </a:r>
            <a:r>
              <a:rPr lang="ru-RU" sz="54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СТИХИ</a:t>
            </a:r>
          </a:p>
        </p:txBody>
      </p:sp>
      <p:pic>
        <p:nvPicPr>
          <p:cNvPr id="586754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5" y="53276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5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53276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6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401161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7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913" y="37687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8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27876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9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8" y="457200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0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21764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1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33480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2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5398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3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762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4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925" y="5492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65" name="Picture 13" descr="RED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1588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8388350" y="4624388"/>
            <a:ext cx="576263" cy="820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CC"/>
                </a:solidFill>
              </a:rPr>
              <a:t>Игра со зрителями</a:t>
            </a:r>
          </a:p>
        </p:txBody>
      </p:sp>
      <p:sp>
        <p:nvSpPr>
          <p:cNvPr id="587779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1181100"/>
          </a:xfrm>
        </p:spPr>
        <p:txBody>
          <a:bodyPr/>
          <a:lstStyle/>
          <a:p>
            <a:pPr marL="609600" indent="-609600"/>
            <a:r>
              <a:rPr lang="ru-RU" altLang="ru-RU" b="1" smtClean="0"/>
              <a:t>Найдите лишнее слово:</a:t>
            </a:r>
            <a:endParaRPr lang="ru-RU" altLang="ru-RU" smtClean="0"/>
          </a:p>
        </p:txBody>
      </p:sp>
      <p:pic>
        <p:nvPicPr>
          <p:cNvPr id="58778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2686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Ответ:</a:t>
            </a:r>
          </a:p>
        </p:txBody>
      </p:sp>
      <p:sp>
        <p:nvSpPr>
          <p:cNvPr id="58778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87783" name="Group 7"/>
          <p:cNvGrpSpPr>
            <a:grpSpLocks/>
          </p:cNvGrpSpPr>
          <p:nvPr/>
        </p:nvGrpSpPr>
        <p:grpSpPr bwMode="auto">
          <a:xfrm>
            <a:off x="3635375" y="1628775"/>
            <a:ext cx="3962400" cy="2590800"/>
            <a:chOff x="3072" y="2544"/>
            <a:chExt cx="2496" cy="1632"/>
          </a:xfrm>
        </p:grpSpPr>
        <p:grpSp>
          <p:nvGrpSpPr>
            <p:cNvPr id="587849" name="Group 8"/>
            <p:cNvGrpSpPr>
              <a:grpSpLocks/>
            </p:cNvGrpSpPr>
            <p:nvPr/>
          </p:nvGrpSpPr>
          <p:grpSpPr bwMode="auto">
            <a:xfrm>
              <a:off x="3072" y="2544"/>
              <a:ext cx="2496" cy="1583"/>
              <a:chOff x="3072" y="2544"/>
              <a:chExt cx="2496" cy="1583"/>
            </a:xfrm>
          </p:grpSpPr>
          <p:grpSp>
            <p:nvGrpSpPr>
              <p:cNvPr id="587868" name="Group 9"/>
              <p:cNvGrpSpPr>
                <a:grpSpLocks/>
              </p:cNvGrpSpPr>
              <p:nvPr/>
            </p:nvGrpSpPr>
            <p:grpSpPr bwMode="auto">
              <a:xfrm>
                <a:off x="3072" y="2544"/>
                <a:ext cx="2495" cy="1583"/>
                <a:chOff x="3072" y="2544"/>
                <a:chExt cx="2495" cy="1583"/>
              </a:xfrm>
            </p:grpSpPr>
            <p:sp>
              <p:nvSpPr>
                <p:cNvPr id="587881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3888"/>
                  <a:ext cx="2496" cy="240"/>
                </a:xfrm>
                <a:prstGeom prst="rect">
                  <a:avLst/>
                </a:prstGeom>
                <a:solidFill>
                  <a:srgbClr val="CC0099"/>
                </a:solidFill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7882" name="Line 11"/>
                <p:cNvSpPr>
                  <a:spLocks noChangeShapeType="1"/>
                </p:cNvSpPr>
                <p:nvPr/>
              </p:nvSpPr>
              <p:spPr bwMode="auto">
                <a:xfrm>
                  <a:off x="3408" y="3888"/>
                  <a:ext cx="1" cy="240"/>
                </a:xfrm>
                <a:prstGeom prst="line">
                  <a:avLst/>
                </a:prstGeom>
                <a:noFill/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87883" name="Group 12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2495" cy="1583"/>
                  <a:chOff x="3072" y="2544"/>
                  <a:chExt cx="2495" cy="1583"/>
                </a:xfrm>
              </p:grpSpPr>
              <p:grpSp>
                <p:nvGrpSpPr>
                  <p:cNvPr id="587884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072" y="2544"/>
                    <a:ext cx="2495" cy="1583"/>
                    <a:chOff x="3072" y="2544"/>
                    <a:chExt cx="2495" cy="1583"/>
                  </a:xfrm>
                </p:grpSpPr>
                <p:sp>
                  <p:nvSpPr>
                    <p:cNvPr id="58789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2544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789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216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789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552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789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9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9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9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9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0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0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1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1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912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8788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880"/>
                    <a:ext cx="2496" cy="240"/>
                  </a:xfrm>
                  <a:prstGeom prst="rect">
                    <a:avLst/>
                  </a:prstGeom>
                  <a:solidFill>
                    <a:srgbClr val="CC0099"/>
                  </a:solidFill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8788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8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8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8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9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9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216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87869" name="Text Box 42"/>
              <p:cNvSpPr txBox="1">
                <a:spLocks noChangeArrowheads="1"/>
              </p:cNvSpPr>
              <p:nvPr/>
            </p:nvSpPr>
            <p:spPr bwMode="auto">
              <a:xfrm>
                <a:off x="3072" y="25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Ъ</a:t>
                </a:r>
              </a:p>
            </p:txBody>
          </p:sp>
          <p:sp>
            <p:nvSpPr>
              <p:cNvPr id="587870" name="Text Box 43"/>
              <p:cNvSpPr txBox="1">
                <a:spLocks noChangeArrowheads="1"/>
              </p:cNvSpPr>
              <p:nvPr/>
            </p:nvSpPr>
            <p:spPr bwMode="auto">
              <a:xfrm>
                <a:off x="3408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587871" name="Text Box 44"/>
              <p:cNvSpPr txBox="1">
                <a:spLocks noChangeArrowheads="1"/>
              </p:cNvSpPr>
              <p:nvPr/>
            </p:nvSpPr>
            <p:spPr bwMode="auto">
              <a:xfrm>
                <a:off x="3840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Т</a:t>
                </a:r>
              </a:p>
            </p:txBody>
          </p:sp>
          <p:sp>
            <p:nvSpPr>
              <p:cNvPr id="587872" name="Text Box 45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Б</a:t>
                </a:r>
              </a:p>
            </p:txBody>
          </p:sp>
          <p:sp>
            <p:nvSpPr>
              <p:cNvPr id="587873" name="Text Box 46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87874" name="Text Box 47"/>
              <p:cNvSpPr txBox="1">
                <a:spLocks noChangeArrowheads="1"/>
              </p:cNvSpPr>
              <p:nvPr/>
            </p:nvSpPr>
            <p:spPr bwMode="auto">
              <a:xfrm>
                <a:off x="5136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87875" name="Text Box 48"/>
              <p:cNvSpPr txBox="1">
                <a:spLocks noChangeArrowheads="1"/>
              </p:cNvSpPr>
              <p:nvPr/>
            </p:nvSpPr>
            <p:spPr bwMode="auto">
              <a:xfrm>
                <a:off x="3072" y="28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  <p:sp>
            <p:nvSpPr>
              <p:cNvPr id="587876" name="Text Box 49"/>
              <p:cNvSpPr txBox="1">
                <a:spLocks noChangeArrowheads="1"/>
              </p:cNvSpPr>
              <p:nvPr/>
            </p:nvSpPr>
            <p:spPr bwMode="auto">
              <a:xfrm>
                <a:off x="3408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87877" name="Text Box 50"/>
              <p:cNvSpPr txBox="1">
                <a:spLocks noChangeArrowheads="1"/>
              </p:cNvSpPr>
              <p:nvPr/>
            </p:nvSpPr>
            <p:spPr bwMode="auto">
              <a:xfrm>
                <a:off x="3840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87878" name="Text Box 51"/>
              <p:cNvSpPr txBox="1">
                <a:spLocks noChangeArrowheads="1"/>
              </p:cNvSpPr>
              <p:nvPr/>
            </p:nvSpPr>
            <p:spPr bwMode="auto">
              <a:xfrm>
                <a:off x="4272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587879" name="Text Box 52"/>
              <p:cNvSpPr txBox="1">
                <a:spLocks noChangeArrowheads="1"/>
              </p:cNvSpPr>
              <p:nvPr/>
            </p:nvSpPr>
            <p:spPr bwMode="auto">
              <a:xfrm>
                <a:off x="4704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У</a:t>
                </a:r>
              </a:p>
            </p:txBody>
          </p:sp>
          <p:sp>
            <p:nvSpPr>
              <p:cNvPr id="587880" name="Text Box 53"/>
              <p:cNvSpPr txBox="1">
                <a:spLocks noChangeArrowheads="1"/>
              </p:cNvSpPr>
              <p:nvPr/>
            </p:nvSpPr>
            <p:spPr bwMode="auto">
              <a:xfrm>
                <a:off x="5136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</p:grpSp>
        <p:sp>
          <p:nvSpPr>
            <p:cNvPr id="587850" name="Text Box 54"/>
            <p:cNvSpPr txBox="1">
              <a:spLocks noChangeArrowheads="1"/>
            </p:cNvSpPr>
            <p:nvPr/>
          </p:nvSpPr>
          <p:spPr bwMode="auto">
            <a:xfrm>
              <a:off x="307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87851" name="Text Box 55"/>
            <p:cNvSpPr txBox="1">
              <a:spLocks noChangeArrowheads="1"/>
            </p:cNvSpPr>
            <p:nvPr/>
          </p:nvSpPr>
          <p:spPr bwMode="auto">
            <a:xfrm>
              <a:off x="3408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Я</a:t>
              </a:r>
            </a:p>
          </p:txBody>
        </p:sp>
        <p:sp>
          <p:nvSpPr>
            <p:cNvPr id="587852" name="Text Box 56"/>
            <p:cNvSpPr txBox="1">
              <a:spLocks noChangeArrowheads="1"/>
            </p:cNvSpPr>
            <p:nvPr/>
          </p:nvSpPr>
          <p:spPr bwMode="auto">
            <a:xfrm>
              <a:off x="384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Л</a:t>
              </a:r>
            </a:p>
          </p:txBody>
        </p:sp>
        <p:sp>
          <p:nvSpPr>
            <p:cNvPr id="587853" name="Text Box 57"/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Т</a:t>
              </a:r>
            </a:p>
          </p:txBody>
        </p:sp>
        <p:sp>
          <p:nvSpPr>
            <p:cNvPr id="587854" name="Text Box 58"/>
            <p:cNvSpPr txBox="1">
              <a:spLocks noChangeArrowheads="1"/>
            </p:cNvSpPr>
            <p:nvPr/>
          </p:nvSpPr>
          <p:spPr bwMode="auto">
            <a:xfrm>
              <a:off x="4704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87855" name="Text Box 59"/>
            <p:cNvSpPr txBox="1">
              <a:spLocks noChangeArrowheads="1"/>
            </p:cNvSpPr>
            <p:nvPr/>
          </p:nvSpPr>
          <p:spPr bwMode="auto">
            <a:xfrm>
              <a:off x="5136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87856" name="Text Box 60"/>
            <p:cNvSpPr txBox="1">
              <a:spLocks noChangeArrowheads="1"/>
            </p:cNvSpPr>
            <p:nvPr/>
          </p:nvSpPr>
          <p:spPr bwMode="auto">
            <a:xfrm>
              <a:off x="3072" y="35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87857" name="Text Box 61"/>
            <p:cNvSpPr txBox="1">
              <a:spLocks noChangeArrowheads="1"/>
            </p:cNvSpPr>
            <p:nvPr/>
          </p:nvSpPr>
          <p:spPr bwMode="auto">
            <a:xfrm>
              <a:off x="3408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587858" name="Text Box 62"/>
            <p:cNvSpPr txBox="1">
              <a:spLocks noChangeArrowheads="1"/>
            </p:cNvSpPr>
            <p:nvPr/>
          </p:nvSpPr>
          <p:spPr bwMode="auto">
            <a:xfrm>
              <a:off x="3840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87859" name="Text Box 63"/>
            <p:cNvSpPr txBox="1">
              <a:spLocks noChangeArrowheads="1"/>
            </p:cNvSpPr>
            <p:nvPr/>
          </p:nvSpPr>
          <p:spPr bwMode="auto">
            <a:xfrm>
              <a:off x="4272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87860" name="Text Box 64"/>
            <p:cNvSpPr txBox="1">
              <a:spLocks noChangeArrowheads="1"/>
            </p:cNvSpPr>
            <p:nvPr/>
          </p:nvSpPr>
          <p:spPr bwMode="auto">
            <a:xfrm>
              <a:off x="4704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87861" name="Text Box 65"/>
            <p:cNvSpPr txBox="1">
              <a:spLocks noChangeArrowheads="1"/>
            </p:cNvSpPr>
            <p:nvPr/>
          </p:nvSpPr>
          <p:spPr bwMode="auto">
            <a:xfrm>
              <a:off x="5136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587862" name="Text Box 66"/>
            <p:cNvSpPr txBox="1">
              <a:spLocks noChangeArrowheads="1"/>
            </p:cNvSpPr>
            <p:nvPr/>
          </p:nvSpPr>
          <p:spPr bwMode="auto">
            <a:xfrm>
              <a:off x="3072" y="38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87863" name="Text Box 67"/>
            <p:cNvSpPr txBox="1">
              <a:spLocks noChangeArrowheads="1"/>
            </p:cNvSpPr>
            <p:nvPr/>
          </p:nvSpPr>
          <p:spPr bwMode="auto">
            <a:xfrm>
              <a:off x="3408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587864" name="Text Box 68"/>
            <p:cNvSpPr txBox="1">
              <a:spLocks noChangeArrowheads="1"/>
            </p:cNvSpPr>
            <p:nvPr/>
          </p:nvSpPr>
          <p:spPr bwMode="auto">
            <a:xfrm>
              <a:off x="3840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Ш</a:t>
              </a:r>
            </a:p>
          </p:txBody>
        </p:sp>
        <p:sp>
          <p:nvSpPr>
            <p:cNvPr id="587865" name="Text Box 69"/>
            <p:cNvSpPr txBox="1">
              <a:spLocks noChangeArrowheads="1"/>
            </p:cNvSpPr>
            <p:nvPr/>
          </p:nvSpPr>
          <p:spPr bwMode="auto">
            <a:xfrm>
              <a:off x="4272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87866" name="Text Box 70"/>
            <p:cNvSpPr txBox="1">
              <a:spLocks noChangeArrowheads="1"/>
            </p:cNvSpPr>
            <p:nvPr/>
          </p:nvSpPr>
          <p:spPr bwMode="auto">
            <a:xfrm>
              <a:off x="4704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Б</a:t>
              </a:r>
            </a:p>
          </p:txBody>
        </p:sp>
        <p:sp>
          <p:nvSpPr>
            <p:cNvPr id="587867" name="Text Box 71"/>
            <p:cNvSpPr txBox="1">
              <a:spLocks noChangeArrowheads="1"/>
            </p:cNvSpPr>
            <p:nvPr/>
          </p:nvSpPr>
          <p:spPr bwMode="auto">
            <a:xfrm>
              <a:off x="5136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О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042988" y="4267200"/>
            <a:ext cx="3962400" cy="2590800"/>
            <a:chOff x="3072" y="2544"/>
            <a:chExt cx="2496" cy="1632"/>
          </a:xfrm>
        </p:grpSpPr>
        <p:grpSp>
          <p:nvGrpSpPr>
            <p:cNvPr id="587785" name="Group 73"/>
            <p:cNvGrpSpPr>
              <a:grpSpLocks/>
            </p:cNvGrpSpPr>
            <p:nvPr/>
          </p:nvGrpSpPr>
          <p:grpSpPr bwMode="auto">
            <a:xfrm>
              <a:off x="3072" y="2544"/>
              <a:ext cx="2496" cy="1583"/>
              <a:chOff x="3072" y="2544"/>
              <a:chExt cx="2496" cy="1583"/>
            </a:xfrm>
          </p:grpSpPr>
          <p:grpSp>
            <p:nvGrpSpPr>
              <p:cNvPr id="587804" name="Group 74"/>
              <p:cNvGrpSpPr>
                <a:grpSpLocks/>
              </p:cNvGrpSpPr>
              <p:nvPr/>
            </p:nvGrpSpPr>
            <p:grpSpPr bwMode="auto">
              <a:xfrm>
                <a:off x="3072" y="2544"/>
                <a:ext cx="2495" cy="1583"/>
                <a:chOff x="3072" y="2544"/>
                <a:chExt cx="2495" cy="1583"/>
              </a:xfrm>
            </p:grpSpPr>
            <p:sp>
              <p:nvSpPr>
                <p:cNvPr id="587817" name="Rectangle 75"/>
                <p:cNvSpPr>
                  <a:spLocks noChangeArrowheads="1"/>
                </p:cNvSpPr>
                <p:nvPr/>
              </p:nvSpPr>
              <p:spPr bwMode="auto">
                <a:xfrm>
                  <a:off x="3072" y="3888"/>
                  <a:ext cx="2496" cy="240"/>
                </a:xfrm>
                <a:prstGeom prst="rect">
                  <a:avLst/>
                </a:prstGeom>
                <a:solidFill>
                  <a:srgbClr val="CC0099"/>
                </a:solidFill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7818" name="Line 76"/>
                <p:cNvSpPr>
                  <a:spLocks noChangeShapeType="1"/>
                </p:cNvSpPr>
                <p:nvPr/>
              </p:nvSpPr>
              <p:spPr bwMode="auto">
                <a:xfrm>
                  <a:off x="3408" y="3888"/>
                  <a:ext cx="1" cy="240"/>
                </a:xfrm>
                <a:prstGeom prst="line">
                  <a:avLst/>
                </a:prstGeom>
                <a:noFill/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87819" name="Group 77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2495" cy="1583"/>
                  <a:chOff x="3072" y="2544"/>
                  <a:chExt cx="2495" cy="1583"/>
                </a:xfrm>
              </p:grpSpPr>
              <p:grpSp>
                <p:nvGrpSpPr>
                  <p:cNvPr id="58782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072" y="2544"/>
                    <a:ext cx="2495" cy="1583"/>
                    <a:chOff x="3072" y="2544"/>
                    <a:chExt cx="2495" cy="1583"/>
                  </a:xfrm>
                </p:grpSpPr>
                <p:sp>
                  <p:nvSpPr>
                    <p:cNvPr id="587828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2544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7829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216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7830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552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7831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2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3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4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5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6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7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8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39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0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1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2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3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4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5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6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7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848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8782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880"/>
                    <a:ext cx="2496" cy="240"/>
                  </a:xfrm>
                  <a:prstGeom prst="rect">
                    <a:avLst/>
                  </a:prstGeom>
                  <a:solidFill>
                    <a:srgbClr val="CC0099"/>
                  </a:solidFill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87822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23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24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2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26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782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216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87805" name="Text Box 107"/>
              <p:cNvSpPr txBox="1">
                <a:spLocks noChangeArrowheads="1"/>
              </p:cNvSpPr>
              <p:nvPr/>
            </p:nvSpPr>
            <p:spPr bwMode="auto">
              <a:xfrm>
                <a:off x="3072" y="25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87806" name="Text Box 108"/>
              <p:cNvSpPr txBox="1">
                <a:spLocks noChangeArrowheads="1"/>
              </p:cNvSpPr>
              <p:nvPr/>
            </p:nvSpPr>
            <p:spPr bwMode="auto">
              <a:xfrm>
                <a:off x="3408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Б</a:t>
                </a:r>
              </a:p>
            </p:txBody>
          </p:sp>
          <p:sp>
            <p:nvSpPr>
              <p:cNvPr id="587807" name="Text Box 109"/>
              <p:cNvSpPr txBox="1">
                <a:spLocks noChangeArrowheads="1"/>
              </p:cNvSpPr>
              <p:nvPr/>
            </p:nvSpPr>
            <p:spPr bwMode="auto">
              <a:xfrm>
                <a:off x="3840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Ъ</a:t>
                </a:r>
              </a:p>
            </p:txBody>
          </p:sp>
          <p:sp>
            <p:nvSpPr>
              <p:cNvPr id="587808" name="Text Box 110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587809" name="Text Box 111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87810" name="Text Box 112"/>
              <p:cNvSpPr txBox="1">
                <a:spLocks noChangeArrowheads="1"/>
              </p:cNvSpPr>
              <p:nvPr/>
            </p:nvSpPr>
            <p:spPr bwMode="auto">
              <a:xfrm>
                <a:off x="5136" y="25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Т</a:t>
                </a:r>
              </a:p>
            </p:txBody>
          </p:sp>
          <p:sp>
            <p:nvSpPr>
              <p:cNvPr id="587811" name="Text Box 113"/>
              <p:cNvSpPr txBox="1">
                <a:spLocks noChangeArrowheads="1"/>
              </p:cNvSpPr>
              <p:nvPr/>
            </p:nvSpPr>
            <p:spPr bwMode="auto">
              <a:xfrm>
                <a:off x="3072" y="28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587812" name="Text Box 114"/>
              <p:cNvSpPr txBox="1">
                <a:spLocks noChangeArrowheads="1"/>
              </p:cNvSpPr>
              <p:nvPr/>
            </p:nvSpPr>
            <p:spPr bwMode="auto">
              <a:xfrm>
                <a:off x="3408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У</a:t>
                </a:r>
              </a:p>
            </p:txBody>
          </p:sp>
          <p:sp>
            <p:nvSpPr>
              <p:cNvPr id="587813" name="Text Box 115"/>
              <p:cNvSpPr txBox="1">
                <a:spLocks noChangeArrowheads="1"/>
              </p:cNvSpPr>
              <p:nvPr/>
            </p:nvSpPr>
            <p:spPr bwMode="auto">
              <a:xfrm>
                <a:off x="3840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  <p:sp>
            <p:nvSpPr>
              <p:cNvPr id="587814" name="Text Box 116"/>
              <p:cNvSpPr txBox="1">
                <a:spLocks noChangeArrowheads="1"/>
              </p:cNvSpPr>
              <p:nvPr/>
            </p:nvSpPr>
            <p:spPr bwMode="auto">
              <a:xfrm>
                <a:off x="4272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587815" name="Text Box 117"/>
              <p:cNvSpPr txBox="1">
                <a:spLocks noChangeArrowheads="1"/>
              </p:cNvSpPr>
              <p:nvPr/>
            </p:nvSpPr>
            <p:spPr bwMode="auto">
              <a:xfrm>
                <a:off x="4704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587816" name="Text Box 118"/>
              <p:cNvSpPr txBox="1">
                <a:spLocks noChangeArrowheads="1"/>
              </p:cNvSpPr>
              <p:nvPr/>
            </p:nvSpPr>
            <p:spPr bwMode="auto">
              <a:xfrm>
                <a:off x="5136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alt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</p:grpSp>
        <p:sp>
          <p:nvSpPr>
            <p:cNvPr id="40055" name="Text Box 119"/>
            <p:cNvSpPr txBox="1">
              <a:spLocks noChangeArrowheads="1"/>
            </p:cNvSpPr>
            <p:nvPr/>
          </p:nvSpPr>
          <p:spPr bwMode="auto">
            <a:xfrm>
              <a:off x="3072" y="3216"/>
              <a:ext cx="33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И</a:t>
              </a:r>
            </a:p>
          </p:txBody>
        </p:sp>
        <p:sp>
          <p:nvSpPr>
            <p:cNvPr id="40056" name="Text Box 120"/>
            <p:cNvSpPr txBox="1">
              <a:spLocks noChangeArrowheads="1"/>
            </p:cNvSpPr>
            <p:nvPr/>
          </p:nvSpPr>
          <p:spPr bwMode="auto">
            <a:xfrm>
              <a:off x="3408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Т</a:t>
              </a:r>
            </a:p>
          </p:txBody>
        </p:sp>
        <p:sp>
          <p:nvSpPr>
            <p:cNvPr id="40057" name="Text Box 121"/>
            <p:cNvSpPr txBox="1">
              <a:spLocks noChangeArrowheads="1"/>
            </p:cNvSpPr>
            <p:nvPr/>
          </p:nvSpPr>
          <p:spPr bwMode="auto">
            <a:xfrm>
              <a:off x="3840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А</a:t>
              </a:r>
            </a:p>
          </p:txBody>
        </p:sp>
        <p:sp>
          <p:nvSpPr>
            <p:cNvPr id="40058" name="Text Box 122"/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Л</a:t>
              </a:r>
            </a:p>
          </p:txBody>
        </p:sp>
        <p:sp>
          <p:nvSpPr>
            <p:cNvPr id="40059" name="Text Box 123"/>
            <p:cNvSpPr txBox="1">
              <a:spLocks noChangeArrowheads="1"/>
            </p:cNvSpPr>
            <p:nvPr/>
          </p:nvSpPr>
          <p:spPr bwMode="auto">
            <a:xfrm>
              <a:off x="4704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И</a:t>
              </a:r>
            </a:p>
          </p:txBody>
        </p:sp>
        <p:sp>
          <p:nvSpPr>
            <p:cNvPr id="40060" name="Text Box 124"/>
            <p:cNvSpPr txBox="1">
              <a:spLocks noChangeArrowheads="1"/>
            </p:cNvSpPr>
            <p:nvPr/>
          </p:nvSpPr>
          <p:spPr bwMode="auto">
            <a:xfrm>
              <a:off x="5136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+mn-cs"/>
                </a:rPr>
                <a:t>Я</a:t>
              </a:r>
            </a:p>
          </p:txBody>
        </p:sp>
        <p:sp>
          <p:nvSpPr>
            <p:cNvPr id="587792" name="Text Box 125"/>
            <p:cNvSpPr txBox="1">
              <a:spLocks noChangeArrowheads="1"/>
            </p:cNvSpPr>
            <p:nvPr/>
          </p:nvSpPr>
          <p:spPr bwMode="auto">
            <a:xfrm>
              <a:off x="3072" y="355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587793" name="Text Box 126"/>
            <p:cNvSpPr txBox="1">
              <a:spLocks noChangeArrowheads="1"/>
            </p:cNvSpPr>
            <p:nvPr/>
          </p:nvSpPr>
          <p:spPr bwMode="auto">
            <a:xfrm>
              <a:off x="3408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87794" name="Text Box 127"/>
            <p:cNvSpPr txBox="1">
              <a:spLocks noChangeArrowheads="1"/>
            </p:cNvSpPr>
            <p:nvPr/>
          </p:nvSpPr>
          <p:spPr bwMode="auto">
            <a:xfrm>
              <a:off x="3840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87795" name="Text Box 128"/>
            <p:cNvSpPr txBox="1">
              <a:spLocks noChangeArrowheads="1"/>
            </p:cNvSpPr>
            <p:nvPr/>
          </p:nvSpPr>
          <p:spPr bwMode="auto">
            <a:xfrm>
              <a:off x="4272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87796" name="Text Box 129"/>
            <p:cNvSpPr txBox="1">
              <a:spLocks noChangeArrowheads="1"/>
            </p:cNvSpPr>
            <p:nvPr/>
          </p:nvSpPr>
          <p:spPr bwMode="auto">
            <a:xfrm>
              <a:off x="4704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87797" name="Text Box 130"/>
            <p:cNvSpPr txBox="1">
              <a:spLocks noChangeArrowheads="1"/>
            </p:cNvSpPr>
            <p:nvPr/>
          </p:nvSpPr>
          <p:spPr bwMode="auto">
            <a:xfrm>
              <a:off x="5136" y="355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587798" name="Text Box 131"/>
            <p:cNvSpPr txBox="1">
              <a:spLocks noChangeArrowheads="1"/>
            </p:cNvSpPr>
            <p:nvPr/>
          </p:nvSpPr>
          <p:spPr bwMode="auto">
            <a:xfrm>
              <a:off x="3072" y="38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О</a:t>
              </a:r>
            </a:p>
          </p:txBody>
        </p:sp>
        <p:sp>
          <p:nvSpPr>
            <p:cNvPr id="587799" name="Text Box 132"/>
            <p:cNvSpPr txBox="1">
              <a:spLocks noChangeArrowheads="1"/>
            </p:cNvSpPr>
            <p:nvPr/>
          </p:nvSpPr>
          <p:spPr bwMode="auto">
            <a:xfrm>
              <a:off x="3408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Ш</a:t>
              </a:r>
            </a:p>
          </p:txBody>
        </p:sp>
        <p:sp>
          <p:nvSpPr>
            <p:cNvPr id="587800" name="Text Box 133"/>
            <p:cNvSpPr txBox="1">
              <a:spLocks noChangeArrowheads="1"/>
            </p:cNvSpPr>
            <p:nvPr/>
          </p:nvSpPr>
          <p:spPr bwMode="auto">
            <a:xfrm>
              <a:off x="3840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587801" name="Text Box 134"/>
            <p:cNvSpPr txBox="1">
              <a:spLocks noChangeArrowheads="1"/>
            </p:cNvSpPr>
            <p:nvPr/>
          </p:nvSpPr>
          <p:spPr bwMode="auto">
            <a:xfrm>
              <a:off x="4272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Б</a:t>
              </a:r>
            </a:p>
          </p:txBody>
        </p:sp>
        <p:sp>
          <p:nvSpPr>
            <p:cNvPr id="587802" name="Text Box 135"/>
            <p:cNvSpPr txBox="1">
              <a:spLocks noChangeArrowheads="1"/>
            </p:cNvSpPr>
            <p:nvPr/>
          </p:nvSpPr>
          <p:spPr bwMode="auto">
            <a:xfrm>
              <a:off x="4704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587803" name="Text Box 136"/>
            <p:cNvSpPr txBox="1">
              <a:spLocks noChangeArrowheads="1"/>
            </p:cNvSpPr>
            <p:nvPr/>
          </p:nvSpPr>
          <p:spPr bwMode="auto">
            <a:xfrm>
              <a:off x="5136" y="388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alt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Прямоугольник 1"/>
          <p:cNvSpPr>
            <a:spLocks noChangeArrowheads="1"/>
          </p:cNvSpPr>
          <p:nvPr/>
        </p:nvSpPr>
        <p:spPr bwMode="auto">
          <a:xfrm>
            <a:off x="900113" y="1382713"/>
            <a:ext cx="748823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ru-RU" altLang="ru-RU" sz="2400" b="1">
                <a:solidFill>
                  <a:srgbClr val="FFFFCC"/>
                </a:solidFill>
                <a:cs typeface="Times New Roman" pitchFamily="18" charset="0"/>
              </a:rPr>
              <a:t>Мы поздравляем команду … с победой, остальные команды благодарим за участие и хотим напомнить слова Павла Антакольского: </a:t>
            </a:r>
            <a:endParaRPr lang="ru-RU" altLang="ru-RU" sz="2400" b="1">
              <a:solidFill>
                <a:srgbClr val="FFFFCC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Продолжается век.</a:t>
            </a:r>
            <a:b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И другой приближается век.</a:t>
            </a:r>
            <a:b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По кремнистым вершинам</a:t>
            </a:r>
            <a:b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Взбираясь к опасным вершинам</a:t>
            </a:r>
            <a:b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Никогда, никогда, никогда</a:t>
            </a:r>
            <a:b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Не отдаст человек</a:t>
            </a:r>
            <a:b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Своего превосходства</a:t>
            </a:r>
            <a:b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400" b="1">
                <a:solidFill>
                  <a:srgbClr val="FFFF00"/>
                </a:solidFill>
                <a:cs typeface="Times New Roman" pitchFamily="18" charset="0"/>
              </a:rPr>
              <a:t>Умнейшим машинам.</a:t>
            </a:r>
            <a:endParaRPr lang="ru-RU" altLang="ru-RU" sz="2400" b="1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8532813" y="1052513"/>
            <a:ext cx="431800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344816" cy="25202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0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СПАСИБО</a:t>
            </a: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 </a:t>
            </a:r>
            <a:r>
              <a:rPr lang="ru-RU" sz="7200" b="1" kern="0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ВСЕМ!</a:t>
            </a:r>
            <a:endParaRPr lang="en-US" sz="7200" b="1" kern="0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Times New Roman"/>
              <a:cs typeface="+mn-cs"/>
            </a:endParaRPr>
          </a:p>
          <a:p>
            <a:pPr algn="ctr">
              <a:defRPr/>
            </a:pP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 </a:t>
            </a:r>
            <a:r>
              <a:rPr lang="ru-RU" sz="7200" b="1" kern="0" cap="all" dirty="0">
                <a:ln/>
                <a:solidFill>
                  <a:srgbClr val="CC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ДО</a:t>
            </a: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 </a:t>
            </a:r>
            <a:r>
              <a:rPr lang="ru-RU" sz="7200" b="1" kern="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НОВЫХ</a:t>
            </a: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 </a:t>
            </a:r>
            <a:r>
              <a:rPr lang="ru-RU" sz="7200" b="1" kern="0" cap="all" dirty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  <a:cs typeface="+mn-cs"/>
              </a:rPr>
              <a:t>ВСТРЕЧ!</a:t>
            </a:r>
            <a:endParaRPr lang="ru-RU" sz="72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+mn-cs"/>
            </a:endParaRPr>
          </a:p>
        </p:txBody>
      </p:sp>
      <p:sp>
        <p:nvSpPr>
          <p:cNvPr id="589826" name="Прямоугольник 1"/>
          <p:cNvSpPr>
            <a:spLocks noChangeArrowheads="1"/>
          </p:cNvSpPr>
          <p:nvPr/>
        </p:nvSpPr>
        <p:spPr bwMode="auto">
          <a:xfrm>
            <a:off x="1763713" y="443706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60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6840538" cy="2592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6600"/>
                </a:solidFill>
              </a:rPr>
              <a:t>   Когда автомобиль больше расходует горючего: при езде без остановки или с остановками? Почему?</a:t>
            </a:r>
          </a:p>
        </p:txBody>
      </p:sp>
      <p:sp>
        <p:nvSpPr>
          <p:cNvPr id="489475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0" y="2781300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11188" y="3068638"/>
            <a:ext cx="705643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С остановками, т.к. при торможении кинетическая энергия автомобиля превращается во внутреннюю энергию дороги и колёс, а при увеличении скорости энергия горючего расходуется на увеличение кинетической энергии автомобиля. 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659563" y="60213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Физика 70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6985000" cy="288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rgbClr val="006600"/>
                </a:solidFill>
              </a:rPr>
              <a:t>   </a:t>
            </a:r>
            <a:r>
              <a:rPr lang="ru-RU" altLang="ru-RU" sz="3600" b="1" smtClean="0">
                <a:solidFill>
                  <a:srgbClr val="006600"/>
                </a:solidFill>
              </a:rPr>
              <a:t>Почему во время сильных морозов в лесу трещат деревья?</a:t>
            </a:r>
          </a:p>
        </p:txBody>
      </p:sp>
      <p:sp>
        <p:nvSpPr>
          <p:cNvPr id="490499" name="Text Box 4"/>
          <p:cNvSpPr txBox="1">
            <a:spLocks noChangeArrowheads="1"/>
          </p:cNvSpPr>
          <p:nvPr/>
        </p:nvSpPr>
        <p:spPr bwMode="auto">
          <a:xfrm>
            <a:off x="663575" y="1289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2F1311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79388" y="3789363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Ответ: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72723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</a:rPr>
              <a:t>Вода замерзает, образуется лёд, который, расширяясь, разрывает волокна деревьев. 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659563" y="59499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  <a:hlinkClick r:id="rId2" action="ppaction://hlinksldjump"/>
              </a:rPr>
              <a:t>На главную</a:t>
            </a:r>
            <a:endParaRPr lang="ru-RU" altLang="ru-RU" sz="2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2_Кимон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нимированные (11)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2275</Words>
  <Application>Microsoft Office PowerPoint</Application>
  <PresentationFormat>Экран (4:3)</PresentationFormat>
  <Paragraphs>583</Paragraphs>
  <Slides>76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95" baseType="lpstr">
      <vt:lpstr>Тема Office</vt:lpstr>
      <vt:lpstr>1_Тема Office</vt:lpstr>
      <vt:lpstr>2_Тема Office</vt:lpstr>
      <vt:lpstr>Аспект</vt:lpstr>
      <vt:lpstr>Кутюр</vt:lpstr>
      <vt:lpstr>анимированные (11)</vt:lpstr>
      <vt:lpstr>Волна</vt:lpstr>
      <vt:lpstr>Открытая</vt:lpstr>
      <vt:lpstr>Воздушный поток</vt:lpstr>
      <vt:lpstr>Официальная</vt:lpstr>
      <vt:lpstr>1_Аспект</vt:lpstr>
      <vt:lpstr>Аптека</vt:lpstr>
      <vt:lpstr>Кимоно</vt:lpstr>
      <vt:lpstr>1_Кимоно</vt:lpstr>
      <vt:lpstr>3_Кимоно</vt:lpstr>
      <vt:lpstr>4_Кимоно</vt:lpstr>
      <vt:lpstr>5_Кимоно</vt:lpstr>
      <vt:lpstr>2_Кимоно</vt:lpstr>
      <vt:lpstr>Формула</vt:lpstr>
      <vt:lpstr>Слайд 1</vt:lpstr>
      <vt:lpstr> I тур</vt:lpstr>
      <vt:lpstr>Физика 10</vt:lpstr>
      <vt:lpstr>Физика 20</vt:lpstr>
      <vt:lpstr>Физика 30</vt:lpstr>
      <vt:lpstr>Физика 40</vt:lpstr>
      <vt:lpstr>Физика 50</vt:lpstr>
      <vt:lpstr>Физика 60</vt:lpstr>
      <vt:lpstr>Физика 70 </vt:lpstr>
      <vt:lpstr>Физика 80</vt:lpstr>
      <vt:lpstr>Математика 10</vt:lpstr>
      <vt:lpstr>Математика 20</vt:lpstr>
      <vt:lpstr>Математика 30</vt:lpstr>
      <vt:lpstr>Математика 40</vt:lpstr>
      <vt:lpstr>Математика 50</vt:lpstr>
      <vt:lpstr>Математика 60</vt:lpstr>
      <vt:lpstr>Математика 70</vt:lpstr>
      <vt:lpstr>Математика 80</vt:lpstr>
      <vt:lpstr>Информатика 10</vt:lpstr>
      <vt:lpstr>Информатика 20</vt:lpstr>
      <vt:lpstr>Информатика 30</vt:lpstr>
      <vt:lpstr>Информатика 40</vt:lpstr>
      <vt:lpstr>Информатика 50</vt:lpstr>
      <vt:lpstr>Информатика 60</vt:lpstr>
      <vt:lpstr>Информатика 70 </vt:lpstr>
      <vt:lpstr>Информатика 80</vt:lpstr>
      <vt:lpstr> II тур</vt:lpstr>
      <vt:lpstr>Физика 10</vt:lpstr>
      <vt:lpstr>           Физика 20</vt:lpstr>
      <vt:lpstr>Физика 30</vt:lpstr>
      <vt:lpstr>Физика 40</vt:lpstr>
      <vt:lpstr>Физика 50</vt:lpstr>
      <vt:lpstr> </vt:lpstr>
      <vt:lpstr>Математика 20</vt:lpstr>
      <vt:lpstr>Математика 30</vt:lpstr>
      <vt:lpstr>Математика 40</vt:lpstr>
      <vt:lpstr>Математика 50</vt:lpstr>
      <vt:lpstr>Информатика 10 </vt:lpstr>
      <vt:lpstr>Информатика 20</vt:lpstr>
      <vt:lpstr>Информатика 30</vt:lpstr>
      <vt:lpstr>Информатика 40</vt:lpstr>
      <vt:lpstr>Информатика 50</vt:lpstr>
      <vt:lpstr> III тур</vt:lpstr>
      <vt:lpstr>Физика 10</vt:lpstr>
      <vt:lpstr>Физика 20</vt:lpstr>
      <vt:lpstr>Физика 30</vt:lpstr>
      <vt:lpstr> </vt:lpstr>
      <vt:lpstr>Физика 50</vt:lpstr>
      <vt:lpstr>Математика 10</vt:lpstr>
      <vt:lpstr>Математика 20</vt:lpstr>
      <vt:lpstr>Математика 30</vt:lpstr>
      <vt:lpstr>Математика 40</vt:lpstr>
      <vt:lpstr>Математика 50</vt:lpstr>
      <vt:lpstr>Информатика 10 </vt:lpstr>
      <vt:lpstr>Информатика 20 </vt:lpstr>
      <vt:lpstr>Информатика 30 </vt:lpstr>
      <vt:lpstr>Информатика 40 </vt:lpstr>
      <vt:lpstr>Информатика 50 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Игра со зрителями</vt:lpstr>
      <vt:lpstr>Слайд 75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Игоревич</dc:creator>
  <cp:lastModifiedBy>кирилл</cp:lastModifiedBy>
  <cp:revision>79</cp:revision>
  <dcterms:modified xsi:type="dcterms:W3CDTF">2017-03-26T19:43:35Z</dcterms:modified>
</cp:coreProperties>
</file>