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6" r:id="rId3"/>
    <p:sldMasterId id="2147483828" r:id="rId4"/>
    <p:sldMasterId id="2147483840" r:id="rId5"/>
    <p:sldMasterId id="2147483852" r:id="rId6"/>
  </p:sldMasterIdLst>
  <p:notesMasterIdLst>
    <p:notesMasterId r:id="rId31"/>
  </p:notesMasterIdLst>
  <p:sldIdLst>
    <p:sldId id="268" r:id="rId7"/>
    <p:sldId id="286" r:id="rId8"/>
    <p:sldId id="256" r:id="rId9"/>
    <p:sldId id="257" r:id="rId10"/>
    <p:sldId id="271" r:id="rId11"/>
    <p:sldId id="258" r:id="rId12"/>
    <p:sldId id="259" r:id="rId13"/>
    <p:sldId id="276" r:id="rId14"/>
    <p:sldId id="277" r:id="rId15"/>
    <p:sldId id="260" r:id="rId16"/>
    <p:sldId id="279" r:id="rId17"/>
    <p:sldId id="285" r:id="rId18"/>
    <p:sldId id="272" r:id="rId19"/>
    <p:sldId id="278" r:id="rId20"/>
    <p:sldId id="273" r:id="rId21"/>
    <p:sldId id="274" r:id="rId22"/>
    <p:sldId id="261" r:id="rId23"/>
    <p:sldId id="265" r:id="rId24"/>
    <p:sldId id="284" r:id="rId25"/>
    <p:sldId id="280" r:id="rId26"/>
    <p:sldId id="281" r:id="rId27"/>
    <p:sldId id="266" r:id="rId28"/>
    <p:sldId id="269" r:id="rId29"/>
    <p:sldId id="27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>
        <p:scale>
          <a:sx n="95" d="100"/>
          <a:sy n="95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499D2-FCA2-48E3-86A4-F38DC0FDC9C5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0E504-4AE1-47CC-9CE2-0F71E2CB05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0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0E504-4AE1-47CC-9CE2-0F71E2CB050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1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0040-C4C9-4312-A174-599D4BED9446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8D6-4B84-42B1-A848-4F21310BA7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0040-C4C9-4312-A174-599D4BED9446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8D6-4B84-42B1-A848-4F21310BA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0040-C4C9-4312-A174-599D4BED9446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8D6-4B84-42B1-A848-4F21310BA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37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6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22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3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4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15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80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1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0040-C4C9-4312-A174-599D4BED9446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8D6-4B84-42B1-A848-4F21310BA7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2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32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60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20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08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53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35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28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08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84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0040-C4C9-4312-A174-599D4BED9446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8D6-4B84-42B1-A848-4F21310BA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42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35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35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97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17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76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41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87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55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2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0040-C4C9-4312-A174-599D4BED9446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8D6-4B84-42B1-A848-4F21310BA7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42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183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142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438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19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00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74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71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930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6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0040-C4C9-4312-A174-599D4BED9446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8D6-4B84-42B1-A848-4F21310BA7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999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533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623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74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31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076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72C0F6B-A585-4F3B-8317-015BE2A4F902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D1E957A-31E9-41FF-AAB5-2E17CDA9F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213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A4BA613-E768-41EE-AECB-FEEDC95235E1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E962031-BFAC-4315-AE01-95C374B8F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167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5767755-C66E-4008-A270-77E8177898D1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CD06453-B023-4BAA-BE60-5DD3EE985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00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30AE199-BD88-48C7-9B7F-6C6C35A3A3FD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316FC4B-A512-4F6A-AB9A-1D521E0FD2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8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0040-C4C9-4312-A174-599D4BED9446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8D6-4B84-42B1-A848-4F21310BA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3E39051-9489-4037-86A7-073BDCA0BE3C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83FA037-73B8-40B0-8E35-695B5BDC2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346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5F21E9D-A732-47C2-A340-75103FE2F00F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DFDD12D-FD7B-4152-9014-A3775B235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826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7F868CD-8CDC-4F9E-AF9F-E251882CB351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B86C4EF-B21C-4311-BAD1-0A1E59DED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94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6B2BC00-B9D1-4900-AFFB-34662E9937E6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F5DEB3D-F262-417A-9840-F80F0B78A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17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ED9A1F1-4C1E-4FED-98CB-2A0B238108E5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526ABCE-AB47-48FB-AB0D-95674BB3A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364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482717B-D60C-440B-A208-0ABEB63AF8B7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83BAEF6-FA23-433A-B2B6-94EDEF58B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433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FB50D55-34B2-4850-849D-D5C11E47D91F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8A2CD3D-C528-4A49-84C1-AB89998A8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6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0040-C4C9-4312-A174-599D4BED9446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8D6-4B84-42B1-A848-4F21310BA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0040-C4C9-4312-A174-599D4BED9446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8D6-4B84-42B1-A848-4F21310BA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0040-C4C9-4312-A174-599D4BED9446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28D6-4B84-42B1-A848-4F21310BA7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930040-C4C9-4312-A174-599D4BED9446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2C28D6-4B84-42B1-A848-4F21310BA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8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0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3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9215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9EB6AC4-449C-4231-9140-0A68F1EF7721}" type="datetimeFigureOut">
              <a:rPr lang="ru-RU"/>
              <a:pPr>
                <a:defRPr/>
              </a:pPr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E4D70E3-60B3-4600-82E5-E1BD04C52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6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file:///F:\&#1076;&#1077;&#1082;&#1072;&#1076;&#1072;14\hiller-Dream-Of-You-Chillout-Mix-feat-Heppnerhttpvkontakteruclub10399815-medlennaya-rasslablyayuschaya-spokoynaya-tihaya-krasivaya-muzyka(muzofon.com).mp3" TargetMode="Externa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60;.%20&#1064;&#1086;&#1087;&#1077;&#1085;%20-%20&#1042;&#1077;&#1089;&#1077;&#1085;&#1085;&#1080;&#1081;%20&#1074;&#1072;&#1083;&#1100;&#1089;%20(mp3ostrov.com)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Открытый урок по химии </a:t>
            </a:r>
            <a:br>
              <a:rPr lang="ru-RU" b="1" i="1" dirty="0" smtClean="0"/>
            </a:br>
            <a:r>
              <a:rPr lang="ru-RU" b="1" i="1" dirty="0" smtClean="0"/>
              <a:t>в 8 классе</a:t>
            </a:r>
            <a:r>
              <a:rPr lang="en-US" b="1" i="1" dirty="0" smtClean="0"/>
              <a:t> </a:t>
            </a:r>
            <a:r>
              <a:rPr lang="ru-RU" b="1" i="1" dirty="0" smtClean="0"/>
              <a:t>по теме:</a:t>
            </a:r>
            <a:br>
              <a:rPr lang="ru-RU" b="1" i="1" dirty="0" smtClean="0"/>
            </a:br>
            <a:r>
              <a:rPr lang="ru-RU" b="1" i="1" dirty="0" smtClean="0"/>
              <a:t>«Первоначальные химические понятия».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373216"/>
            <a:ext cx="8229600" cy="1152128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7200" dirty="0" smtClean="0"/>
              <a:t>Учитель химии </a:t>
            </a:r>
            <a:r>
              <a:rPr lang="ru-RU" sz="7200" dirty="0" err="1" smtClean="0"/>
              <a:t>Раздольевской</a:t>
            </a:r>
            <a:r>
              <a:rPr lang="ru-RU" sz="7200" dirty="0" smtClean="0"/>
              <a:t> СОШ</a:t>
            </a:r>
          </a:p>
          <a:p>
            <a:pPr marL="0" indent="0" algn="r">
              <a:buNone/>
            </a:pPr>
            <a:r>
              <a:rPr lang="ru-RU" sz="7200" dirty="0" smtClean="0"/>
              <a:t>Магомедова З.М.</a:t>
            </a:r>
            <a:endParaRPr lang="ru-RU" sz="3200" dirty="0" smtClean="0"/>
          </a:p>
          <a:p>
            <a:pPr marL="0" indent="0" algn="r">
              <a:buNone/>
            </a:pPr>
            <a:endParaRPr lang="ru-RU" sz="3200" dirty="0" smtClean="0"/>
          </a:p>
          <a:p>
            <a:pPr marL="0" indent="0" algn="r">
              <a:buNone/>
            </a:pPr>
            <a:endParaRPr lang="ru-RU" sz="3200" dirty="0"/>
          </a:p>
          <a:p>
            <a:pPr marL="0" indent="0" algn="r"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0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III.</a:t>
            </a:r>
            <a:r>
              <a:rPr lang="ru-RU" dirty="0" smtClean="0"/>
              <a:t> Знаешь ли ты валентность?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1772816"/>
            <a:ext cx="6400800" cy="4032448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ALS,CaO</a:t>
            </a:r>
            <a:r>
              <a:rPr lang="en-US" sz="4000" dirty="0" smtClean="0"/>
              <a:t>, </a:t>
            </a:r>
            <a:r>
              <a:rPr lang="en-US" sz="4000" dirty="0" err="1" smtClean="0"/>
              <a:t>MgCL</a:t>
            </a:r>
            <a:r>
              <a:rPr lang="en-US" sz="4000" dirty="0" smtClean="0"/>
              <a:t>, </a:t>
            </a:r>
            <a:r>
              <a:rPr lang="en-US" sz="4000" dirty="0" err="1" smtClean="0"/>
              <a:t>CaN,KS</a:t>
            </a:r>
            <a:endParaRPr lang="en-US" sz="4000" dirty="0" smtClean="0"/>
          </a:p>
          <a:p>
            <a:r>
              <a:rPr lang="en-US" sz="4000" dirty="0" err="1" smtClean="0">
                <a:solidFill>
                  <a:srgbClr val="FF0000"/>
                </a:solidFill>
              </a:rPr>
              <a:t>CaP,KP,LiO,NaCl,NaN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– </a:t>
            </a:r>
            <a:r>
              <a:rPr lang="ru-RU" sz="4000" dirty="0" smtClean="0"/>
              <a:t>составить формулу.</a:t>
            </a:r>
          </a:p>
          <a:p>
            <a:r>
              <a:rPr lang="en-US" sz="3000" dirty="0"/>
              <a:t>N</a:t>
            </a:r>
            <a:r>
              <a:rPr lang="en-US" sz="3000" baseline="-25000" dirty="0"/>
              <a:t>2 </a:t>
            </a:r>
            <a:r>
              <a:rPr lang="en-US" sz="3000" dirty="0"/>
              <a:t>O</a:t>
            </a:r>
            <a:r>
              <a:rPr lang="en-US" sz="3000" baseline="-25000" dirty="0"/>
              <a:t>3</a:t>
            </a:r>
            <a:r>
              <a:rPr lang="en-US" sz="3000" dirty="0"/>
              <a:t>, </a:t>
            </a:r>
            <a:r>
              <a:rPr lang="en-US" sz="3000" dirty="0" smtClean="0"/>
              <a:t>P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O</a:t>
            </a:r>
            <a:r>
              <a:rPr lang="en-US" sz="3000" baseline="-25000" dirty="0" smtClean="0"/>
              <a:t>5</a:t>
            </a:r>
            <a:r>
              <a:rPr lang="en-US" sz="3000" dirty="0" smtClean="0"/>
              <a:t>,KCL,AlCl3, </a:t>
            </a:r>
            <a:r>
              <a:rPr lang="en-US" sz="3000" dirty="0"/>
              <a:t>SO</a:t>
            </a:r>
            <a:r>
              <a:rPr lang="en-US" sz="3000" baseline="-25000" dirty="0"/>
              <a:t>2 </a:t>
            </a:r>
            <a:r>
              <a:rPr lang="en-US" sz="4000" baseline="-25000" dirty="0" smtClean="0"/>
              <a:t>,</a:t>
            </a:r>
            <a:r>
              <a:rPr lang="en-US" sz="4000" dirty="0" smtClean="0"/>
              <a:t> -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CaO,H2S,SO3,HCl,Al2O3 </a:t>
            </a:r>
            <a:r>
              <a:rPr lang="ru-RU" sz="4000" dirty="0" smtClean="0"/>
              <a:t>определить валентность элементов по формуле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Мои документы\Мои рисунки\img3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0" y="1252537"/>
            <a:ext cx="6400800" cy="433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физкультминутка.</a:t>
            </a:r>
          </a:p>
        </p:txBody>
      </p:sp>
      <p:sp>
        <p:nvSpPr>
          <p:cNvPr id="2211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1) Закроем глаза, откроем глаза. И так 4-5 раз.</a:t>
            </a:r>
          </a:p>
          <a:p>
            <a:pPr eaLnBrk="1" hangingPunct="1"/>
            <a:r>
              <a:rPr lang="ru-RU" altLang="ru-RU" dirty="0" smtClean="0"/>
              <a:t>2) Закрыв глаза, сделаем вращение зрачков.</a:t>
            </a:r>
          </a:p>
          <a:p>
            <a:pPr eaLnBrk="1" hangingPunct="1"/>
            <a:r>
              <a:rPr lang="ru-RU" altLang="ru-RU" dirty="0" smtClean="0"/>
              <a:t>3) Глубокий вдох, глубокий выдох. И так 4-5 раз.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4" name="Ф. Шопен - Весенний вальс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iller-Dream-Of-You-Chillout-Mix-feat-Heppnerhttpvkontakteruclub10399815-medlennaya-rasslablyayuschaya-spokoynaya-tihaya-krasivaya-muzyka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hiller-Dream-Of-You-Chillout-Mix-feat-Heppnerhttpvkontakteruclub10399815-medlennaya-rasslablyayuschaya-spokoynaya-tihaya-krasivaya-muzyka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5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250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25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3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400800" cy="504056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Расставьте коэффициенты и укажите типы химических реакций:</a:t>
            </a:r>
          </a:p>
          <a:p>
            <a:r>
              <a:rPr lang="ru-RU" sz="11200" dirty="0"/>
              <a:t>           </a:t>
            </a:r>
            <a:r>
              <a:rPr lang="en-US" sz="11200" dirty="0" smtClean="0"/>
              <a:t>1)Mg </a:t>
            </a:r>
            <a:r>
              <a:rPr lang="en-US" sz="11200" dirty="0"/>
              <a:t>+ O2 = </a:t>
            </a:r>
            <a:r>
              <a:rPr lang="en-US" sz="11200" dirty="0" err="1" smtClean="0"/>
              <a:t>MgO</a:t>
            </a:r>
            <a:endParaRPr lang="en-US" sz="11200" dirty="0"/>
          </a:p>
          <a:p>
            <a:r>
              <a:rPr lang="en-US" sz="11200" dirty="0"/>
              <a:t>          </a:t>
            </a:r>
            <a:r>
              <a:rPr lang="en-US" sz="11200" dirty="0" smtClean="0"/>
              <a:t>2)H2O </a:t>
            </a:r>
            <a:r>
              <a:rPr lang="en-US" sz="11200" dirty="0"/>
              <a:t>= H2 + </a:t>
            </a:r>
            <a:r>
              <a:rPr lang="en-US" sz="11200" dirty="0" smtClean="0"/>
              <a:t>O2</a:t>
            </a:r>
            <a:endParaRPr lang="en-US" sz="11200" dirty="0"/>
          </a:p>
          <a:p>
            <a:r>
              <a:rPr lang="en-US" sz="11200" dirty="0"/>
              <a:t>          </a:t>
            </a:r>
            <a:r>
              <a:rPr lang="en-US" sz="11200" dirty="0" smtClean="0"/>
              <a:t>3)Al+Cr2O3=…+…</a:t>
            </a:r>
            <a:endParaRPr lang="en-US" sz="11200" dirty="0"/>
          </a:p>
          <a:p>
            <a:r>
              <a:rPr lang="en-US" sz="11200" dirty="0"/>
              <a:t>         </a:t>
            </a:r>
            <a:r>
              <a:rPr lang="en-US" sz="11200" dirty="0" smtClean="0"/>
              <a:t>4) </a:t>
            </a:r>
            <a:r>
              <a:rPr lang="en-US" sz="11200" dirty="0"/>
              <a:t>P + O2 = P2O5</a:t>
            </a:r>
          </a:p>
          <a:p>
            <a:r>
              <a:rPr lang="en-US" sz="11200" dirty="0" smtClean="0"/>
              <a:t>5)Na2O </a:t>
            </a:r>
            <a:r>
              <a:rPr lang="en-US" sz="11200" dirty="0"/>
              <a:t>+ H2SO4= </a:t>
            </a:r>
            <a:endParaRPr lang="en-US" sz="11200" dirty="0" smtClean="0"/>
          </a:p>
          <a:p>
            <a:r>
              <a:rPr lang="pt-BR" sz="11200" dirty="0" smtClean="0">
                <a:solidFill>
                  <a:srgbClr val="FF0000"/>
                </a:solidFill>
              </a:rPr>
              <a:t>1)P </a:t>
            </a:r>
            <a:r>
              <a:rPr lang="pt-BR" sz="11200" dirty="0">
                <a:solidFill>
                  <a:srgbClr val="FF0000"/>
                </a:solidFill>
              </a:rPr>
              <a:t>+ </a:t>
            </a:r>
            <a:r>
              <a:rPr lang="pt-BR" sz="11200" dirty="0" smtClean="0">
                <a:solidFill>
                  <a:srgbClr val="FF0000"/>
                </a:solidFill>
              </a:rPr>
              <a:t>H2   =PH3;</a:t>
            </a:r>
            <a:endParaRPr lang="pt-BR" sz="11200" dirty="0">
              <a:solidFill>
                <a:srgbClr val="FF0000"/>
              </a:solidFill>
            </a:endParaRPr>
          </a:p>
          <a:p>
            <a:r>
              <a:rPr lang="pt-BR" sz="11200" dirty="0">
                <a:solidFill>
                  <a:srgbClr val="FF0000"/>
                </a:solidFill>
              </a:rPr>
              <a:t>2) HgO </a:t>
            </a:r>
            <a:r>
              <a:rPr lang="pt-BR" sz="11200" dirty="0" smtClean="0">
                <a:solidFill>
                  <a:srgbClr val="FF0000"/>
                </a:solidFill>
              </a:rPr>
              <a:t>=  </a:t>
            </a:r>
            <a:r>
              <a:rPr lang="pt-BR" sz="11200" dirty="0">
                <a:solidFill>
                  <a:srgbClr val="FF0000"/>
                </a:solidFill>
              </a:rPr>
              <a:t>Hg + O2;</a:t>
            </a:r>
          </a:p>
          <a:p>
            <a:r>
              <a:rPr lang="pt-BR" sz="11200" dirty="0">
                <a:solidFill>
                  <a:srgbClr val="FF0000"/>
                </a:solidFill>
              </a:rPr>
              <a:t>3) Zn + HCl   </a:t>
            </a:r>
            <a:endParaRPr lang="pt-BR" sz="11200" dirty="0" smtClean="0">
              <a:solidFill>
                <a:srgbClr val="FF0000"/>
              </a:solidFill>
            </a:endParaRPr>
          </a:p>
          <a:p>
            <a:r>
              <a:rPr lang="pt-BR" sz="11200" dirty="0" smtClean="0">
                <a:solidFill>
                  <a:srgbClr val="FF0000"/>
                </a:solidFill>
              </a:rPr>
              <a:t>4</a:t>
            </a:r>
            <a:r>
              <a:rPr lang="pt-BR" sz="11200" dirty="0">
                <a:solidFill>
                  <a:srgbClr val="FF0000"/>
                </a:solidFill>
              </a:rPr>
              <a:t>) MgO + H2SO4 </a:t>
            </a:r>
            <a:r>
              <a:rPr lang="pt-BR" sz="11200" dirty="0" smtClean="0">
                <a:solidFill>
                  <a:srgbClr val="FF0000"/>
                </a:solidFill>
              </a:rPr>
              <a:t>=  </a:t>
            </a:r>
            <a:r>
              <a:rPr lang="pt-BR" sz="11200" dirty="0">
                <a:solidFill>
                  <a:srgbClr val="FF0000"/>
                </a:solidFill>
              </a:rPr>
              <a:t>… + … .</a:t>
            </a:r>
          </a:p>
          <a:p>
            <a:r>
              <a:rPr lang="en-US" sz="11200" dirty="0" smtClean="0">
                <a:solidFill>
                  <a:srgbClr val="FF0000"/>
                </a:solidFill>
              </a:rPr>
              <a:t>5)</a:t>
            </a:r>
            <a:r>
              <a:rPr lang="en-US" sz="11200" dirty="0" err="1" smtClean="0">
                <a:solidFill>
                  <a:srgbClr val="FF0000"/>
                </a:solidFill>
              </a:rPr>
              <a:t>HCl</a:t>
            </a:r>
            <a:r>
              <a:rPr lang="en-US" sz="11200" dirty="0" smtClean="0">
                <a:solidFill>
                  <a:srgbClr val="FF0000"/>
                </a:solidFill>
              </a:rPr>
              <a:t> </a:t>
            </a:r>
            <a:r>
              <a:rPr lang="en-US" sz="11200" dirty="0">
                <a:solidFill>
                  <a:srgbClr val="FF0000"/>
                </a:solidFill>
              </a:rPr>
              <a:t>= H2 + </a:t>
            </a:r>
            <a:r>
              <a:rPr lang="en-US" sz="11200" dirty="0" smtClean="0">
                <a:solidFill>
                  <a:srgbClr val="FF0000"/>
                </a:solidFill>
              </a:rPr>
              <a:t>Cl2</a:t>
            </a:r>
            <a:endParaRPr lang="pt-BR" sz="112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4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641696"/>
          </a:xfrm>
        </p:spPr>
        <p:txBody>
          <a:bodyPr>
            <a:normAutofit fontScale="47500" lnSpcReduction="20000"/>
          </a:bodyPr>
          <a:lstStyle/>
          <a:p>
            <a:r>
              <a:rPr lang="ru-RU" sz="4000" dirty="0" smtClean="0"/>
              <a:t>Ответы</a:t>
            </a:r>
          </a:p>
          <a:p>
            <a:r>
              <a:rPr lang="pt-BR" sz="4000" dirty="0" smtClean="0"/>
              <a:t>Для </a:t>
            </a:r>
            <a:r>
              <a:rPr lang="pt-BR" sz="4000" dirty="0"/>
              <a:t>1-й команды</a:t>
            </a:r>
          </a:p>
          <a:p>
            <a:r>
              <a:rPr lang="pt-BR" sz="4000" dirty="0"/>
              <a:t> 1)2Mg + O2 = 2MgO</a:t>
            </a:r>
          </a:p>
          <a:p>
            <a:r>
              <a:rPr lang="pt-BR" sz="4000" dirty="0"/>
              <a:t>          2)2H2O = 2H2 + O2</a:t>
            </a:r>
          </a:p>
          <a:p>
            <a:r>
              <a:rPr lang="pt-BR" sz="4000" dirty="0"/>
              <a:t>          </a:t>
            </a:r>
            <a:r>
              <a:rPr lang="pt-BR" sz="4000" dirty="0" smtClean="0"/>
              <a:t>3)2Al+Cr2O3=Al2O3+2Cr</a:t>
            </a:r>
            <a:endParaRPr lang="pt-BR" sz="4000" dirty="0"/>
          </a:p>
          <a:p>
            <a:r>
              <a:rPr lang="pt-BR" sz="4000" dirty="0"/>
              <a:t>         4) 4P + 5O2 =2 P2O5</a:t>
            </a:r>
          </a:p>
          <a:p>
            <a:r>
              <a:rPr lang="pt-BR" sz="4000" dirty="0"/>
              <a:t>5)Na2O + H2SO4= Na2 SO4 + H2 O</a:t>
            </a:r>
          </a:p>
          <a:p>
            <a:r>
              <a:rPr lang="pt-BR" sz="4000" dirty="0"/>
              <a:t>Для 2-й команды</a:t>
            </a:r>
          </a:p>
          <a:p>
            <a:r>
              <a:rPr lang="pt-BR" sz="4000" dirty="0" smtClean="0"/>
              <a:t>1)2P </a:t>
            </a:r>
            <a:r>
              <a:rPr lang="pt-BR" sz="4000" dirty="0"/>
              <a:t>+ 3H2   =2PH3;</a:t>
            </a:r>
          </a:p>
          <a:p>
            <a:r>
              <a:rPr lang="pt-BR" sz="4000" dirty="0"/>
              <a:t>2) 2HgO =  2Hg + O2;</a:t>
            </a:r>
          </a:p>
          <a:p>
            <a:r>
              <a:rPr lang="pt-BR" sz="4000" dirty="0"/>
              <a:t>3) Zn + 2HCl  = Zn Cl2  + H2 </a:t>
            </a:r>
          </a:p>
          <a:p>
            <a:r>
              <a:rPr lang="pt-BR" sz="4000" dirty="0"/>
              <a:t>4) MgO + H2SO4 =  Mg SO4 + H2 O</a:t>
            </a:r>
          </a:p>
          <a:p>
            <a:r>
              <a:rPr lang="pt-BR" sz="4000" dirty="0"/>
              <a:t>5)2HCl = H2 + Cl2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Franklin Gothic Demi" pitchFamily="34" charset="0"/>
              </a:rPr>
              <a:t>Найдите то яблоко, которое показывает формулы трех неметаллов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7526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 rot="18639315">
            <a:off x="911195" y="2712129"/>
            <a:ext cx="1219200" cy="195780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1F497D">
                    <a:lumMod val="75000"/>
                  </a:srgbClr>
                </a:solidFill>
              </a:rPr>
              <a:t>?</a:t>
            </a:r>
            <a:endParaRPr lang="ru-RU" sz="7200" b="1" i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1992816">
            <a:off x="6913616" y="2688597"/>
            <a:ext cx="1219200" cy="195780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1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81000"/>
            <a:ext cx="2420696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381000"/>
            <a:ext cx="2420696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381000"/>
            <a:ext cx="2420696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3429000"/>
            <a:ext cx="2420696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3429000"/>
            <a:ext cx="2420696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48400" y="3429000"/>
            <a:ext cx="2420696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95400" y="990600"/>
            <a:ext cx="5757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</a:rPr>
              <a:t>Ba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O</a:t>
            </a:r>
            <a:r>
              <a:rPr lang="en-US" sz="2000" b="1" i="1" dirty="0" smtClean="0">
                <a:solidFill>
                  <a:srgbClr val="002060"/>
                </a:solidFill>
              </a:rPr>
              <a:t>3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err="1" smtClean="0">
                <a:solidFill>
                  <a:srgbClr val="002060"/>
                </a:solidFill>
              </a:rPr>
              <a:t>Pb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1066800"/>
            <a:ext cx="6094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</a:rPr>
              <a:t>Ca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Na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Be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1066800"/>
            <a:ext cx="5757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</a:rPr>
              <a:t>Ba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Al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Zn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038600"/>
            <a:ext cx="6415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</a:rPr>
              <a:t>O</a:t>
            </a:r>
            <a:r>
              <a:rPr lang="ru-RU" sz="2800" b="1" i="1" dirty="0" smtClean="0">
                <a:solidFill>
                  <a:srgbClr val="002060"/>
                </a:solidFill>
              </a:rPr>
              <a:t>2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С</a:t>
            </a:r>
            <a:r>
              <a:rPr lang="en-US" sz="2800" b="1" i="1" dirty="0" smtClean="0">
                <a:solidFill>
                  <a:srgbClr val="002060"/>
                </a:solidFill>
              </a:rPr>
              <a:t>l2</a:t>
            </a: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C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4114800"/>
            <a:ext cx="5629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</a:rPr>
              <a:t>Be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O</a:t>
            </a:r>
            <a:r>
              <a:rPr lang="ru-RU" sz="2000" b="1" i="1" dirty="0" smtClean="0">
                <a:solidFill>
                  <a:srgbClr val="002060"/>
                </a:solidFill>
              </a:rPr>
              <a:t>2</a:t>
            </a:r>
            <a:endParaRPr lang="en-US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Fe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4191000"/>
            <a:ext cx="520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</a:rPr>
              <a:t>Cr</a:t>
            </a: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Al</a:t>
            </a: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Fe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8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9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0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1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1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1" grpId="2"/>
      <p:bldP spid="12" grpId="0"/>
      <p:bldP spid="12" grpId="1"/>
      <p:bldP spid="13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IV. </a:t>
            </a:r>
            <a:r>
              <a:rPr lang="ru-RU" dirty="0" smtClean="0"/>
              <a:t>Исчезнувшие слова.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9552" y="2204864"/>
            <a:ext cx="8229600" cy="4191744"/>
          </a:xfrm>
        </p:spPr>
        <p:txBody>
          <a:bodyPr>
            <a:normAutofit fontScale="92500"/>
          </a:bodyPr>
          <a:lstStyle/>
          <a:p>
            <a:r>
              <a:rPr lang="ru-RU" sz="2000" dirty="0" smtClean="0"/>
              <a:t>1</a:t>
            </a:r>
            <a:r>
              <a:rPr lang="ru-RU" sz="2800" dirty="0" smtClean="0"/>
              <a:t>……воды состоят из ……. кислорода и водорода.</a:t>
            </a:r>
          </a:p>
          <a:p>
            <a:r>
              <a:rPr lang="ru-RU" sz="2800" dirty="0" smtClean="0"/>
              <a:t>2. Для дыхания животных необходимы ………   кислорода.</a:t>
            </a:r>
          </a:p>
          <a:p>
            <a:r>
              <a:rPr lang="ru-RU" sz="2800" dirty="0" smtClean="0"/>
              <a:t>3. В состав ……… сахара кроме  …….  кислорода и водорода входят  ……..   углерода.</a:t>
            </a:r>
          </a:p>
          <a:p>
            <a:r>
              <a:rPr lang="ru-RU" sz="2800" dirty="0" smtClean="0"/>
              <a:t>4. При растворении сахара в воде  ……. сахара равномерно распределяются между ……..   воды.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36904" cy="1143000"/>
          </a:xfrm>
        </p:spPr>
        <p:txBody>
          <a:bodyPr/>
          <a:lstStyle/>
          <a:p>
            <a:r>
              <a:rPr lang="en-US" dirty="0" smtClean="0"/>
              <a:t>VI. </a:t>
            </a:r>
            <a:r>
              <a:rPr lang="ru-RU" dirty="0" smtClean="0"/>
              <a:t>К сияющим вершинам.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75656" y="1700808"/>
            <a:ext cx="6400800" cy="4482832"/>
          </a:xfrm>
        </p:spPr>
        <p:txBody>
          <a:bodyPr>
            <a:normAutofit lnSpcReduction="10000"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3300" dirty="0" smtClean="0"/>
              <a:t>Решите задачи.</a:t>
            </a:r>
          </a:p>
          <a:p>
            <a:r>
              <a:rPr lang="en-US" sz="3300" dirty="0" smtClean="0"/>
              <a:t>I. </a:t>
            </a:r>
            <a:r>
              <a:rPr lang="ru-RU" sz="3300" dirty="0" smtClean="0"/>
              <a:t>Вариант.  Определите количество вещества в 54 г. Воды?</a:t>
            </a:r>
          </a:p>
          <a:p>
            <a:r>
              <a:rPr lang="en-US" sz="3300" dirty="0" smtClean="0"/>
              <a:t>II. </a:t>
            </a:r>
            <a:r>
              <a:rPr lang="ru-RU" sz="3300" dirty="0" smtClean="0"/>
              <a:t>Вариант . Вычислите массу, которую составляет 0,5 моль углекислого газа</a:t>
            </a:r>
            <a:r>
              <a:rPr lang="en-US" sz="3300" dirty="0" smtClean="0"/>
              <a:t> </a:t>
            </a:r>
            <a:r>
              <a:rPr lang="ru-RU" sz="3300" dirty="0" smtClean="0"/>
              <a:t>(</a:t>
            </a:r>
            <a:r>
              <a:rPr lang="en-US" sz="3300" dirty="0" smtClean="0"/>
              <a:t>CO₂)</a:t>
            </a:r>
            <a:r>
              <a:rPr lang="ru-RU" sz="33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681565" y="124246"/>
            <a:ext cx="914400" cy="712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67165" y="116632"/>
            <a:ext cx="914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62720" y="116632"/>
            <a:ext cx="914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116632"/>
            <a:ext cx="9144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3800" y="836712"/>
            <a:ext cx="914400" cy="597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22993" y="836712"/>
            <a:ext cx="914400" cy="597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12381" y="836712"/>
            <a:ext cx="914400" cy="597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26501" y="836712"/>
            <a:ext cx="914400" cy="597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ь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95870" y="836712"/>
            <a:ext cx="914400" cy="597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10270" y="836712"/>
            <a:ext cx="914400" cy="597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71600" y="1413025"/>
            <a:ext cx="914400" cy="69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89977" y="1434480"/>
            <a:ext cx="914400" cy="670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37393" y="1419710"/>
            <a:ext cx="914400" cy="674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26781" y="1413025"/>
            <a:ext cx="914400" cy="69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82451" y="1442561"/>
            <a:ext cx="914400" cy="66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410270" y="1447103"/>
            <a:ext cx="914400" cy="657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14178" y="2104505"/>
            <a:ext cx="9144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92284" y="2093870"/>
            <a:ext cx="914400" cy="6587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9" name="Прямоугольник с одним скругленным углом 28"/>
          <p:cNvSpPr/>
          <p:nvPr/>
        </p:nvSpPr>
        <p:spPr>
          <a:xfrm>
            <a:off x="2806684" y="2122105"/>
            <a:ext cx="914400" cy="63047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681565" y="2043675"/>
            <a:ext cx="914400" cy="679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635484" y="2100339"/>
            <a:ext cx="914400" cy="652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15879" y="2762663"/>
            <a:ext cx="914400" cy="676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957396" y="2723337"/>
            <a:ext cx="914400" cy="676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2847764" y="2752577"/>
            <a:ext cx="914400" cy="64718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7" name="Прямоугольник с двумя скругленными соседними углами 36"/>
          <p:cNvSpPr/>
          <p:nvPr/>
        </p:nvSpPr>
        <p:spPr>
          <a:xfrm>
            <a:off x="3762164" y="2723337"/>
            <a:ext cx="914400" cy="67642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8" name="Прямоугольник с двумя скругленными противолежащими углами 37"/>
          <p:cNvSpPr/>
          <p:nvPr/>
        </p:nvSpPr>
        <p:spPr>
          <a:xfrm>
            <a:off x="4676564" y="2723337"/>
            <a:ext cx="914400" cy="67642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5590964" y="2723337"/>
            <a:ext cx="914400" cy="67642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40" name="Восьмиугольник 39"/>
          <p:cNvSpPr/>
          <p:nvPr/>
        </p:nvSpPr>
        <p:spPr>
          <a:xfrm>
            <a:off x="6505364" y="2695017"/>
            <a:ext cx="914400" cy="744069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1" name="Прямоугольник с одним вырезанным скругленным углом 40"/>
          <p:cNvSpPr/>
          <p:nvPr/>
        </p:nvSpPr>
        <p:spPr>
          <a:xfrm>
            <a:off x="7436288" y="2762663"/>
            <a:ext cx="914400" cy="712872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86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5" y="285728"/>
            <a:ext cx="4929222" cy="1143000"/>
          </a:xfrm>
        </p:spPr>
        <p:txBody>
          <a:bodyPr/>
          <a:lstStyle/>
          <a:p>
            <a:r>
              <a:rPr lang="ru-RU" i="1" u="sng" dirty="0" smtClean="0"/>
              <a:t>Цель урока: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2976" y="1357298"/>
            <a:ext cx="6400800" cy="4832042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Обобщить и систематизировать знания по теме; закрепить умения и навыки составлять химические формулы и уравнения реакций, вычислять по формуле массу данного вещества, если известно количество вещества, и наоборот.</a:t>
            </a:r>
          </a:p>
          <a:p>
            <a:r>
              <a:rPr lang="ru-RU" sz="3000" dirty="0" smtClean="0"/>
              <a:t>Продолжить формирование навыков коллективной работы и продолжить формирование стойкого позитивного интереса к предмету.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Мои документы\Мои рисунки\img36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731835"/>
            <a:ext cx="7056783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5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Мои документы\Мои рисунки\img36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59" y="731834"/>
            <a:ext cx="6696743" cy="50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2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Этап рефлексии: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Каждый для себя в тетради строит «график» по таким понятиям, как валентность, уравнения реакций, задачи. Ставим крестик, чем выше, тем ученик считает, что лучше разобрался в этом вопросе; если ест проблемы, крестик ставим ниже       </a:t>
            </a:r>
          </a:p>
          <a:p>
            <a:pPr>
              <a:buNone/>
            </a:pPr>
            <a:r>
              <a:rPr lang="ru-RU" dirty="0" smtClean="0"/>
              <a:t>               В.                     Ур.                З.</a:t>
            </a:r>
          </a:p>
          <a:p>
            <a:pPr>
              <a:buNone/>
            </a:pPr>
            <a:r>
              <a:rPr lang="ru-RU" dirty="0" smtClean="0"/>
              <a:t>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88404" y="3356992"/>
            <a:ext cx="36004" cy="302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851920" y="3537012"/>
            <a:ext cx="24199" cy="2844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52120" y="3356992"/>
            <a:ext cx="0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35696" y="3645024"/>
            <a:ext cx="36004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835696" y="3676445"/>
            <a:ext cx="36004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32103" y="4180501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707904" y="4180501"/>
            <a:ext cx="28803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5508104" y="4055331"/>
            <a:ext cx="28803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508104" y="4007484"/>
            <a:ext cx="36004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6512511" cy="1143000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2924944"/>
            <a:ext cx="6400800" cy="34747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Повторить § 10 – 16</a:t>
            </a:r>
          </a:p>
          <a:p>
            <a:r>
              <a:rPr lang="ru-RU" sz="2800" b="1" dirty="0" smtClean="0"/>
              <a:t>Подготовиться к контрольной  работе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017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836712"/>
            <a:ext cx="7622232" cy="5256584"/>
          </a:xfrm>
        </p:spPr>
        <p:txBody>
          <a:bodyPr/>
          <a:lstStyle/>
          <a:p>
            <a:pPr algn="ctr"/>
            <a:r>
              <a:rPr lang="ru-RU" sz="9600" i="1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</a:t>
            </a:r>
            <a:br>
              <a:rPr lang="ru-RU" sz="9600" i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9600" i="1" dirty="0" smtClean="0">
                <a:solidFill>
                  <a:schemeClr val="bg2">
                    <a:lumMod val="50000"/>
                  </a:schemeClr>
                </a:solidFill>
              </a:rPr>
              <a:t>!!!</a:t>
            </a:r>
            <a:endParaRPr lang="ru-RU" sz="96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1584176"/>
          </a:xfrm>
        </p:spPr>
        <p:txBody>
          <a:bodyPr>
            <a:noAutofit/>
          </a:bodyPr>
          <a:lstStyle/>
          <a:p>
            <a:r>
              <a:rPr lang="ru-RU" sz="2800" dirty="0" smtClean="0"/>
              <a:t>Эпиграф урока: « Дорога к знанию? Ну что же, её легко понять. Ответить можно сразу: вы ошибаетесь и ошибаетесь, и ошибаетесь опять, но меньше, меньше, меньше с каждым разом».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9614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Обобщение знаний по теме « Первоначальные химические понятия».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52128"/>
          </a:xfrm>
        </p:spPr>
        <p:txBody>
          <a:bodyPr/>
          <a:lstStyle/>
          <a:p>
            <a:pPr algn="ctr"/>
            <a:r>
              <a:rPr lang="en-US" dirty="0" smtClean="0"/>
              <a:t>I.</a:t>
            </a:r>
            <a:r>
              <a:rPr lang="ru-RU" dirty="0" smtClean="0"/>
              <a:t>Разминка 1 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sz="2000" dirty="0" smtClean="0"/>
              <a:t>1</a:t>
            </a:r>
            <a:r>
              <a:rPr lang="ru-RU" sz="2000" dirty="0" smtClean="0"/>
              <a:t>. </a:t>
            </a:r>
            <a:r>
              <a:rPr lang="ru-RU" sz="2400" dirty="0" smtClean="0"/>
              <a:t>Что называются свойствами веществ?</a:t>
            </a:r>
          </a:p>
          <a:p>
            <a:r>
              <a:rPr lang="ru-RU" sz="2400" dirty="0" smtClean="0"/>
              <a:t>2. </a:t>
            </a:r>
            <a:r>
              <a:rPr lang="ru-RU" sz="2400" dirty="0"/>
              <a:t>Что называется атомом?</a:t>
            </a:r>
          </a:p>
          <a:p>
            <a:r>
              <a:rPr lang="ru-RU" sz="2400" dirty="0" smtClean="0"/>
              <a:t>3. Дайте определение химических явлений(примеры).</a:t>
            </a:r>
          </a:p>
          <a:p>
            <a:r>
              <a:rPr lang="ru-RU" sz="2400" dirty="0" smtClean="0"/>
              <a:t>4. Назовите признаки химических реакций.</a:t>
            </a:r>
          </a:p>
          <a:p>
            <a:r>
              <a:rPr lang="ru-RU" sz="2400" dirty="0" smtClean="0"/>
              <a:t>5. Какие вещества называют простыми?(примеры)</a:t>
            </a:r>
          </a:p>
          <a:p>
            <a:r>
              <a:rPr lang="ru-RU" sz="2400" dirty="0" smtClean="0"/>
              <a:t>6. Какие  вещества называют чистыми?</a:t>
            </a:r>
          </a:p>
          <a:p>
            <a:r>
              <a:rPr lang="ru-RU" sz="2400" dirty="0" smtClean="0"/>
              <a:t>7. Что показывает М</a:t>
            </a:r>
            <a:r>
              <a:rPr lang="en-US" sz="2400" dirty="0" smtClean="0"/>
              <a:t>r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8. Сформулируйте закон постоянства состава веществ.</a:t>
            </a:r>
          </a:p>
          <a:p>
            <a:r>
              <a:rPr lang="ru-RU" sz="2400" dirty="0" smtClean="0"/>
              <a:t>9</a:t>
            </a:r>
            <a:r>
              <a:rPr lang="ru-RU" sz="2400" dirty="0"/>
              <a:t>. Кто открыл этот закон?</a:t>
            </a:r>
          </a:p>
          <a:p>
            <a:r>
              <a:rPr lang="ru-RU" sz="2400" dirty="0" smtClean="0"/>
              <a:t>10.</a:t>
            </a:r>
            <a:r>
              <a:rPr lang="ru-RU" sz="2400" dirty="0"/>
              <a:t> Что называется химической формулой?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52128"/>
          </a:xfrm>
        </p:spPr>
        <p:txBody>
          <a:bodyPr/>
          <a:lstStyle/>
          <a:p>
            <a:pPr algn="ctr"/>
            <a:r>
              <a:rPr lang="en-US" dirty="0" smtClean="0"/>
              <a:t>I.</a:t>
            </a:r>
            <a:r>
              <a:rPr lang="ru-RU" dirty="0" smtClean="0"/>
              <a:t>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619268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ru-RU" dirty="0" smtClean="0"/>
              <a:t>                              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sz="2000" dirty="0" smtClean="0"/>
              <a:t>1</a:t>
            </a:r>
            <a:r>
              <a:rPr lang="ru-RU" sz="2000" dirty="0" smtClean="0"/>
              <a:t>. </a:t>
            </a:r>
            <a:r>
              <a:rPr lang="ru-RU" sz="2400" dirty="0" smtClean="0"/>
              <a:t>Что изучает химия?</a:t>
            </a:r>
          </a:p>
          <a:p>
            <a:r>
              <a:rPr lang="ru-RU" sz="2400" dirty="0" smtClean="0"/>
              <a:t>2. </a:t>
            </a:r>
            <a:r>
              <a:rPr lang="ru-RU" sz="2400" dirty="0"/>
              <a:t>Что показывает относительная атомная масса?</a:t>
            </a:r>
          </a:p>
          <a:p>
            <a:r>
              <a:rPr lang="ru-RU" sz="2400" dirty="0" smtClean="0"/>
              <a:t>3.</a:t>
            </a:r>
            <a:r>
              <a:rPr lang="ru-RU" sz="2400" dirty="0"/>
              <a:t> Что называют химическим элементом?</a:t>
            </a:r>
          </a:p>
          <a:p>
            <a:r>
              <a:rPr lang="ru-RU" sz="2400" dirty="0" smtClean="0"/>
              <a:t>4.</a:t>
            </a:r>
            <a:r>
              <a:rPr lang="ru-RU" sz="2400" dirty="0"/>
              <a:t> Какие  вещества называют сложными?(примеры)</a:t>
            </a:r>
          </a:p>
          <a:p>
            <a:r>
              <a:rPr lang="ru-RU" sz="2400" dirty="0" smtClean="0"/>
              <a:t> 5.Что </a:t>
            </a:r>
            <a:r>
              <a:rPr lang="ru-RU" sz="2400" dirty="0"/>
              <a:t>называется валентностью?</a:t>
            </a:r>
          </a:p>
          <a:p>
            <a:r>
              <a:rPr lang="ru-RU" sz="2400" dirty="0" smtClean="0"/>
              <a:t>6.Что называется физическими явлениями? </a:t>
            </a:r>
          </a:p>
          <a:p>
            <a:r>
              <a:rPr lang="ru-RU" sz="2400" dirty="0" smtClean="0"/>
              <a:t>7.Что </a:t>
            </a:r>
            <a:r>
              <a:rPr lang="ru-RU" sz="2400" dirty="0"/>
              <a:t>называется молекулой?</a:t>
            </a:r>
          </a:p>
          <a:p>
            <a:r>
              <a:rPr lang="ru-RU" sz="2400" dirty="0" smtClean="0"/>
              <a:t>8.Что такое моль?</a:t>
            </a:r>
          </a:p>
          <a:p>
            <a:r>
              <a:rPr lang="ru-RU" sz="2400" dirty="0" smtClean="0"/>
              <a:t>9.Сформулируйте закон сохранения массы веществ.</a:t>
            </a:r>
          </a:p>
          <a:p>
            <a:r>
              <a:rPr lang="ru-RU" sz="2400" dirty="0" smtClean="0"/>
              <a:t>10. Кто открыл этот закон?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40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II. </a:t>
            </a:r>
            <a:r>
              <a:rPr lang="ru-RU" dirty="0" smtClean="0"/>
              <a:t>Химический диктант.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11560" y="2204864"/>
            <a:ext cx="8229600" cy="43204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r>
              <a:rPr lang="ru-RU" sz="2800" dirty="0" smtClean="0"/>
              <a:t>.1.Калий, 2.магний, 3.алюминий, 4.азот, 5.цинк,6. медь, 7.молекула </a:t>
            </a:r>
            <a:r>
              <a:rPr lang="ru-RU" sz="2800" dirty="0"/>
              <a:t>кислорода</a:t>
            </a:r>
            <a:r>
              <a:rPr lang="ru-RU" sz="2800" dirty="0" smtClean="0"/>
              <a:t>, </a:t>
            </a:r>
          </a:p>
          <a:p>
            <a:pPr>
              <a:buNone/>
            </a:pPr>
            <a:r>
              <a:rPr lang="ru-RU" sz="2800" dirty="0" smtClean="0"/>
              <a:t>8. </a:t>
            </a:r>
            <a:r>
              <a:rPr lang="ru-RU" sz="2800" dirty="0"/>
              <a:t>3 молекулы </a:t>
            </a:r>
            <a:r>
              <a:rPr lang="ru-RU" sz="2800" dirty="0" smtClean="0"/>
              <a:t>воды,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2.</a:t>
            </a:r>
            <a:r>
              <a:rPr lang="ru-RU" sz="2800" i="1" dirty="0" smtClean="0">
                <a:solidFill>
                  <a:srgbClr val="002060"/>
                </a:solidFill>
              </a:rPr>
              <a:t>1.</a:t>
            </a:r>
            <a:r>
              <a:rPr lang="ru-RU" sz="2800" dirty="0" smtClean="0"/>
              <a:t>кислород, 2.фосфор, 3.сера,4. железо, 5.углерод, 6.водород, 7.5 молекул водорода,</a:t>
            </a:r>
          </a:p>
          <a:p>
            <a:pPr>
              <a:buNone/>
            </a:pPr>
            <a:r>
              <a:rPr lang="ru-RU" sz="2800" dirty="0" smtClean="0"/>
              <a:t>8. Молекула азота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512511" cy="1143000"/>
          </a:xfrm>
        </p:spPr>
        <p:txBody>
          <a:bodyPr/>
          <a:lstStyle/>
          <a:p>
            <a:r>
              <a:rPr lang="ru-RU" dirty="0" smtClean="0"/>
              <a:t>Правильные ответы: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59632" y="2132856"/>
            <a:ext cx="6400800" cy="34747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К,М</a:t>
            </a:r>
            <a:r>
              <a:rPr lang="en-US" sz="4000" dirty="0" smtClean="0"/>
              <a:t>g</a:t>
            </a:r>
            <a:r>
              <a:rPr lang="ru-RU" sz="4000" dirty="0" smtClean="0"/>
              <a:t>, А</a:t>
            </a:r>
            <a:r>
              <a:rPr lang="en-US" sz="4000" dirty="0" smtClean="0"/>
              <a:t>l</a:t>
            </a:r>
            <a:r>
              <a:rPr lang="ru-RU" sz="4000" dirty="0" smtClean="0"/>
              <a:t>,</a:t>
            </a:r>
            <a:r>
              <a:rPr lang="en-US" sz="4000" dirty="0" smtClean="0"/>
              <a:t> N</a:t>
            </a:r>
            <a:r>
              <a:rPr lang="ru-RU" sz="4000" dirty="0" smtClean="0"/>
              <a:t>, </a:t>
            </a:r>
            <a:r>
              <a:rPr lang="en-US" sz="4000" dirty="0" smtClean="0"/>
              <a:t>Zn</a:t>
            </a:r>
            <a:r>
              <a:rPr lang="ru-RU" sz="4000" dirty="0" smtClean="0"/>
              <a:t>, С</a:t>
            </a:r>
            <a:r>
              <a:rPr lang="en-US" sz="4000" dirty="0" smtClean="0"/>
              <a:t>u</a:t>
            </a:r>
            <a:r>
              <a:rPr lang="ru-RU" sz="4000" dirty="0" smtClean="0"/>
              <a:t>, О, Р, </a:t>
            </a:r>
            <a:r>
              <a:rPr lang="en-US" sz="4000" dirty="0" smtClean="0"/>
              <a:t>S</a:t>
            </a:r>
            <a:r>
              <a:rPr lang="ru-RU" sz="4000" dirty="0" smtClean="0"/>
              <a:t>, </a:t>
            </a:r>
            <a:r>
              <a:rPr lang="en-US" sz="4000" dirty="0" smtClean="0"/>
              <a:t>Fe</a:t>
            </a:r>
            <a:r>
              <a:rPr lang="ru-RU" sz="4000" dirty="0" smtClean="0"/>
              <a:t>, С, Н, О₂, 3 Н₂О, 5 Н₂.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Franklin Gothic Demi" pitchFamily="34" charset="0"/>
              </a:rPr>
              <a:t>Кто ввел понятие валентность?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752600"/>
            <a:ext cx="6191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Выноска-облако 4"/>
          <p:cNvSpPr/>
          <p:nvPr/>
        </p:nvSpPr>
        <p:spPr>
          <a:xfrm rot="17914768">
            <a:off x="770245" y="1624905"/>
            <a:ext cx="1219200" cy="195780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1F497D">
                    <a:lumMod val="75000"/>
                  </a:srgbClr>
                </a:solidFill>
              </a:rPr>
              <a:t>?</a:t>
            </a:r>
            <a:endParaRPr lang="ru-RU" sz="7200" b="1" i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 rot="3072925">
            <a:off x="7164710" y="1938264"/>
            <a:ext cx="1219200" cy="195780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</a:rPr>
              <a:t>?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illiardoka.ru/pics/2_13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371600"/>
            <a:ext cx="6667500" cy="4314825"/>
          </a:xfrm>
          <a:prstGeom prst="rect">
            <a:avLst/>
          </a:prstGeom>
          <a:noFill/>
        </p:spPr>
      </p:pic>
      <p:pic>
        <p:nvPicPr>
          <p:cNvPr id="18436" name="Picture 4" descr="http://www.posezonam.ru/img/small/3212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2362200"/>
            <a:ext cx="1447800" cy="1771650"/>
          </a:xfrm>
          <a:prstGeom prst="rect">
            <a:avLst/>
          </a:prstGeom>
          <a:noFill/>
        </p:spPr>
      </p:pic>
      <p:pic>
        <p:nvPicPr>
          <p:cNvPr id="4" name="Picture 4" descr="http://www.posezonam.ru/img/small/3212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2362200"/>
            <a:ext cx="1447800" cy="1695450"/>
          </a:xfrm>
          <a:prstGeom prst="rect">
            <a:avLst/>
          </a:prstGeom>
          <a:noFill/>
        </p:spPr>
      </p:pic>
      <p:pic>
        <p:nvPicPr>
          <p:cNvPr id="5" name="Picture 4" descr="http://www.posezonam.ru/img/small/3212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2286000"/>
            <a:ext cx="1447800" cy="1695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1752600"/>
            <a:ext cx="933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Ж.Л.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Пруст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752600"/>
            <a:ext cx="1045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Э.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Франк</a:t>
            </a:r>
          </a:p>
          <a:p>
            <a:r>
              <a:rPr lang="ru-RU" sz="2400" b="1" dirty="0" err="1" smtClean="0">
                <a:solidFill>
                  <a:srgbClr val="7030A0"/>
                </a:solidFill>
              </a:rPr>
              <a:t>ленд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752600"/>
            <a:ext cx="100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Р.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Бойль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025E-6 C -0.00209 0.16282 0.00208 0.06961 -0.00295 0.12905 C -0.00452 0.1494 -0.00712 0.19057 -0.00712 0.19103 C -0.00677 0.2766 -0.00712 0.36263 -0.00573 0.44889 C -0.00556 0.45583 -0.00382 0.43594 -0.00295 0.42947 C -0.00139 0.41998 3.05556E-6 0.41004 0.00156 0.40056 C 0.0026 0.39408 0.00451 0.3809 0.00451 0.38136 C 0.00677 0.33349 0.00746 0.28608 0.00885 0.23867 C 0.00937 0.19126 0.00955 0.14431 0.01024 0.0969 C 0.01059 0.08118 0.01389 0.06291 0.01632 0.04834 C 0.01771 0.03862 0.02066 0.0192 0.02066 0.01966 C 0.01875 0.00717 0.01979 0.01226 0.01753 0.00324 L 3.05556E-6 -3.3025E-6 Z " pathEditMode="relative" rAng="0" ptsTypes="fffffffffffAf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8396 C -0.00226 0.12119 0.0007 0.17184 -0.00937 0.21092 C -0.01215 0.24862 -0.01041 0.21555 -0.00937 0.27868 C -0.00712 0.42831 -0.01476 0.3735 -0.00625 0.43039 C 0.00191 0.42299 0.00226 0.41189 0.00764 0.40172 C 0.00903 0.392 0.01007 0.38229 0.01215 0.37281 C 0.01441 0.35246 0.01615 0.33187 0.0184 0.31152 C 0.01702 0.25926 0.01702 0.2093 0.02292 0.15773 C 0.01893 0.14131 0.01424 0.12512 0.01077 0.10847 C 0.01024 0.10569 0.0099 0.10315 0.0092 0.10038 C 0.00834 0.09621 0.00608 0.08812 0.00608 0.08812 C 0.00469 0.07193 0.00521 0.05482 -0.00156 0.04094 C -0.00486 0.01989 -0.0118 -0.00901 0.00295 -0.02266 C 0.00347 -0.02474 0.00452 -0.02659 0.00452 -0.02867 C 0.00452 -0.03214 0.00295 -0.03908 0.00295 -0.03908 L -0.01389 -0.00416 L -1.66667E-6 6.11471E-6 " pathEditMode="relative" ptsTypes="ffffffffffffffA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543</TotalTime>
  <Words>797</Words>
  <Application>Microsoft Office PowerPoint</Application>
  <PresentationFormat>Экран (4:3)</PresentationFormat>
  <Paragraphs>158</Paragraphs>
  <Slides>24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Воздушный поток</vt:lpstr>
      <vt:lpstr>Office Theme</vt:lpstr>
      <vt:lpstr>1_Office Theme</vt:lpstr>
      <vt:lpstr>2_Office Theme</vt:lpstr>
      <vt:lpstr>3_Office Theme</vt:lpstr>
      <vt:lpstr>1_Тема Office</vt:lpstr>
      <vt:lpstr> Открытый урок по химии  в 8 классе по теме: «Первоначальные химические понятия».</vt:lpstr>
      <vt:lpstr>Цель урока: </vt:lpstr>
      <vt:lpstr>Обобщение знаний по теме « Первоначальные химические понятия».</vt:lpstr>
      <vt:lpstr>I.Разминка 1 ком</vt:lpstr>
      <vt:lpstr>I.Разминка</vt:lpstr>
      <vt:lpstr>II. Химический диктант.</vt:lpstr>
      <vt:lpstr>Правильные ответы:</vt:lpstr>
      <vt:lpstr>Презентация PowerPoint</vt:lpstr>
      <vt:lpstr>Презентация PowerPoint</vt:lpstr>
      <vt:lpstr>III. Знаешь ли ты валентность?</vt:lpstr>
      <vt:lpstr>Презентация PowerPoint</vt:lpstr>
      <vt:lpstr>физкультминутка.</vt:lpstr>
      <vt:lpstr>Презентация PowerPoint</vt:lpstr>
      <vt:lpstr>Презентация PowerPoint</vt:lpstr>
      <vt:lpstr>Презентация PowerPoint</vt:lpstr>
      <vt:lpstr>Презентация PowerPoint</vt:lpstr>
      <vt:lpstr>IV. Исчезнувшие слова.</vt:lpstr>
      <vt:lpstr>VI. К сияющим вершинам.</vt:lpstr>
      <vt:lpstr>Презентация PowerPoint</vt:lpstr>
      <vt:lpstr>Презентация PowerPoint</vt:lpstr>
      <vt:lpstr>Презентация PowerPoint</vt:lpstr>
      <vt:lpstr>Этап рефлексии:</vt:lpstr>
      <vt:lpstr>Домашнее задание:</vt:lpstr>
      <vt:lpstr>Спасибо за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знаний по теме « Первоначальные химические понятия».</dc:title>
  <dc:creator>Николай</dc:creator>
  <cp:lastModifiedBy>111</cp:lastModifiedBy>
  <cp:revision>56</cp:revision>
  <dcterms:created xsi:type="dcterms:W3CDTF">2012-11-07T15:45:29Z</dcterms:created>
  <dcterms:modified xsi:type="dcterms:W3CDTF">2018-04-11T14:26:34Z</dcterms:modified>
</cp:coreProperties>
</file>